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4" r:id="rId2"/>
    <p:sldId id="265" r:id="rId3"/>
  </p:sldIdLst>
  <p:sldSz cx="6551613" cy="9251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9" userDrawn="1">
          <p15:clr>
            <a:srgbClr val="A4A3A4"/>
          </p15:clr>
        </p15:guide>
        <p15:guide id="2" pos="2064"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18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9"/>
    <p:restoredTop sz="87417"/>
  </p:normalViewPr>
  <p:slideViewPr>
    <p:cSldViewPr snapToGrid="0" snapToObjects="1" showGuides="1">
      <p:cViewPr>
        <p:scale>
          <a:sx n="85" d="100"/>
          <a:sy n="85" d="100"/>
        </p:scale>
        <p:origin x="3600" y="144"/>
      </p:cViewPr>
      <p:guideLst>
        <p:guide orient="horz" pos="2959"/>
        <p:guide pos="2064"/>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showGuides="1">
      <p:cViewPr varScale="1">
        <p:scale>
          <a:sx n="99" d="100"/>
          <a:sy n="99" d="100"/>
        </p:scale>
        <p:origin x="3160"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EC627F-ACC5-E841-89E0-529C8A59542A}" type="datetimeFigureOut">
              <a:rPr kumimoji="1" lang="ja-JP" altLang="en-US" smtClean="0"/>
              <a:t>2024/1/28</a:t>
            </a:fld>
            <a:endParaRPr kumimoji="1" lang="ja-JP" altLang="en-US"/>
          </a:p>
        </p:txBody>
      </p:sp>
      <p:sp>
        <p:nvSpPr>
          <p:cNvPr id="4" name="スライド イメージ プレースホルダー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2B398D-1A01-EB4B-BDF7-17EBD3D20BD9}" type="slidenum">
              <a:rPr kumimoji="1" lang="ja-JP" altLang="en-US" smtClean="0"/>
              <a:t>‹#›</a:t>
            </a:fld>
            <a:endParaRPr kumimoji="1" lang="ja-JP" altLang="en-US"/>
          </a:p>
        </p:txBody>
      </p:sp>
    </p:spTree>
    <p:extLst>
      <p:ext uri="{BB962C8B-B14F-4D97-AF65-F5344CB8AC3E}">
        <p14:creationId xmlns:p14="http://schemas.microsoft.com/office/powerpoint/2010/main" val="3218853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i="0" u="none" strike="noStrike" dirty="0">
              <a:solidFill>
                <a:srgbClr val="000000"/>
              </a:solidFill>
              <a:effectLst/>
              <a:latin typeface="Arial" panose="020B0604020202020204" pitchFamily="34" charset="0"/>
            </a:endParaRPr>
          </a:p>
        </p:txBody>
      </p:sp>
      <p:sp>
        <p:nvSpPr>
          <p:cNvPr id="4" name="スライド番号プレースホルダー 3"/>
          <p:cNvSpPr>
            <a:spLocks noGrp="1"/>
          </p:cNvSpPr>
          <p:nvPr>
            <p:ph type="sldNum" sz="quarter" idx="5"/>
          </p:nvPr>
        </p:nvSpPr>
        <p:spPr/>
        <p:txBody>
          <a:bodyPr/>
          <a:lstStyle/>
          <a:p>
            <a:fld id="{F72B398D-1A01-EB4B-BDF7-17EBD3D20BD9}" type="slidenum">
              <a:rPr kumimoji="1" lang="ja-JP" altLang="en-US" smtClean="0"/>
              <a:t>1</a:t>
            </a:fld>
            <a:endParaRPr kumimoji="1" lang="ja-JP" altLang="en-US"/>
          </a:p>
        </p:txBody>
      </p:sp>
    </p:spTree>
    <p:extLst>
      <p:ext uri="{BB962C8B-B14F-4D97-AF65-F5344CB8AC3E}">
        <p14:creationId xmlns:p14="http://schemas.microsoft.com/office/powerpoint/2010/main" val="1479170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72B398D-1A01-EB4B-BDF7-17EBD3D20BD9}" type="slidenum">
              <a:rPr kumimoji="1" lang="ja-JP" altLang="en-US" smtClean="0"/>
              <a:t>2</a:t>
            </a:fld>
            <a:endParaRPr kumimoji="1" lang="ja-JP" altLang="en-US"/>
          </a:p>
        </p:txBody>
      </p:sp>
    </p:spTree>
    <p:extLst>
      <p:ext uri="{BB962C8B-B14F-4D97-AF65-F5344CB8AC3E}">
        <p14:creationId xmlns:p14="http://schemas.microsoft.com/office/powerpoint/2010/main" val="366536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91372" y="1514152"/>
            <a:ext cx="5568871" cy="3221049"/>
          </a:xfrm>
        </p:spPr>
        <p:txBody>
          <a:bodyPr anchor="b"/>
          <a:lstStyle>
            <a:lvl1pPr algn="ctr">
              <a:defRPr sz="4299"/>
            </a:lvl1pPr>
          </a:lstStyle>
          <a:p>
            <a:r>
              <a:rPr lang="ja-JP" altLang="en-US"/>
              <a:t>マスター タイトルの書式設定</a:t>
            </a:r>
            <a:endParaRPr lang="en-US" dirty="0"/>
          </a:p>
        </p:txBody>
      </p:sp>
      <p:sp>
        <p:nvSpPr>
          <p:cNvPr id="3" name="Subtitle 2"/>
          <p:cNvSpPr>
            <a:spLocks noGrp="1"/>
          </p:cNvSpPr>
          <p:nvPr>
            <p:ph type="subTitle" idx="1"/>
          </p:nvPr>
        </p:nvSpPr>
        <p:spPr>
          <a:xfrm>
            <a:off x="818952" y="4859417"/>
            <a:ext cx="4913710" cy="2233746"/>
          </a:xfrm>
        </p:spPr>
        <p:txBody>
          <a:bodyPr/>
          <a:lstStyle>
            <a:lvl1pPr marL="0" indent="0" algn="ctr">
              <a:buNone/>
              <a:defRPr sz="1720"/>
            </a:lvl1pPr>
            <a:lvl2pPr marL="327608" indent="0" algn="ctr">
              <a:buNone/>
              <a:defRPr sz="1433"/>
            </a:lvl2pPr>
            <a:lvl3pPr marL="655216" indent="0" algn="ctr">
              <a:buNone/>
              <a:defRPr sz="1290"/>
            </a:lvl3pPr>
            <a:lvl4pPr marL="982823" indent="0" algn="ctr">
              <a:buNone/>
              <a:defRPr sz="1146"/>
            </a:lvl4pPr>
            <a:lvl5pPr marL="1310431" indent="0" algn="ctr">
              <a:buNone/>
              <a:defRPr sz="1146"/>
            </a:lvl5pPr>
            <a:lvl6pPr marL="1638039" indent="0" algn="ctr">
              <a:buNone/>
              <a:defRPr sz="1146"/>
            </a:lvl6pPr>
            <a:lvl7pPr marL="1965647" indent="0" algn="ctr">
              <a:buNone/>
              <a:defRPr sz="1146"/>
            </a:lvl7pPr>
            <a:lvl8pPr marL="2293255" indent="0" algn="ctr">
              <a:buNone/>
              <a:defRPr sz="1146"/>
            </a:lvl8pPr>
            <a:lvl9pPr marL="2620862" indent="0" algn="ctr">
              <a:buNone/>
              <a:defRPr sz="114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263254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1559628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688498" y="492582"/>
            <a:ext cx="1412692" cy="78406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0425" y="492582"/>
            <a:ext cx="4156179" cy="78406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289915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33909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47012" y="2306566"/>
            <a:ext cx="5650766" cy="3848554"/>
          </a:xfrm>
        </p:spPr>
        <p:txBody>
          <a:bodyPr anchor="b"/>
          <a:lstStyle>
            <a:lvl1pPr>
              <a:defRPr sz="4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47012" y="6191528"/>
            <a:ext cx="5650766" cy="2023863"/>
          </a:xfrm>
        </p:spPr>
        <p:txBody>
          <a:bodyPr/>
          <a:lstStyle>
            <a:lvl1pPr marL="0" indent="0">
              <a:buNone/>
              <a:defRPr sz="1720">
                <a:solidFill>
                  <a:schemeClr val="tx1"/>
                </a:solidFill>
              </a:defRPr>
            </a:lvl1pPr>
            <a:lvl2pPr marL="327608" indent="0">
              <a:buNone/>
              <a:defRPr sz="1433">
                <a:solidFill>
                  <a:schemeClr val="tx1">
                    <a:tint val="75000"/>
                  </a:schemeClr>
                </a:solidFill>
              </a:defRPr>
            </a:lvl2pPr>
            <a:lvl3pPr marL="655216" indent="0">
              <a:buNone/>
              <a:defRPr sz="1290">
                <a:solidFill>
                  <a:schemeClr val="tx1">
                    <a:tint val="75000"/>
                  </a:schemeClr>
                </a:solidFill>
              </a:defRPr>
            </a:lvl3pPr>
            <a:lvl4pPr marL="982823" indent="0">
              <a:buNone/>
              <a:defRPr sz="1146">
                <a:solidFill>
                  <a:schemeClr val="tx1">
                    <a:tint val="75000"/>
                  </a:schemeClr>
                </a:solidFill>
              </a:defRPr>
            </a:lvl4pPr>
            <a:lvl5pPr marL="1310431" indent="0">
              <a:buNone/>
              <a:defRPr sz="1146">
                <a:solidFill>
                  <a:schemeClr val="tx1">
                    <a:tint val="75000"/>
                  </a:schemeClr>
                </a:solidFill>
              </a:defRPr>
            </a:lvl5pPr>
            <a:lvl6pPr marL="1638039" indent="0">
              <a:buNone/>
              <a:defRPr sz="1146">
                <a:solidFill>
                  <a:schemeClr val="tx1">
                    <a:tint val="75000"/>
                  </a:schemeClr>
                </a:solidFill>
              </a:defRPr>
            </a:lvl6pPr>
            <a:lvl7pPr marL="1965647" indent="0">
              <a:buNone/>
              <a:defRPr sz="1146">
                <a:solidFill>
                  <a:schemeClr val="tx1">
                    <a:tint val="75000"/>
                  </a:schemeClr>
                </a:solidFill>
              </a:defRPr>
            </a:lvl7pPr>
            <a:lvl8pPr marL="2293255" indent="0">
              <a:buNone/>
              <a:defRPr sz="1146">
                <a:solidFill>
                  <a:schemeClr val="tx1">
                    <a:tint val="75000"/>
                  </a:schemeClr>
                </a:solidFill>
              </a:defRPr>
            </a:lvl8pPr>
            <a:lvl9pPr marL="2620862" indent="0">
              <a:buNone/>
              <a:defRPr sz="114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338499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50423" y="2462904"/>
            <a:ext cx="2784436" cy="587027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316755" y="2462904"/>
            <a:ext cx="2784436" cy="587027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416193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1277" y="492583"/>
            <a:ext cx="5650766" cy="178828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1278" y="2268013"/>
            <a:ext cx="2771639" cy="1111518"/>
          </a:xfrm>
        </p:spPr>
        <p:txBody>
          <a:bodyPr anchor="b"/>
          <a:lstStyle>
            <a:lvl1pPr marL="0" indent="0">
              <a:buNone/>
              <a:defRPr sz="1720" b="1"/>
            </a:lvl1pPr>
            <a:lvl2pPr marL="327608" indent="0">
              <a:buNone/>
              <a:defRPr sz="1433" b="1"/>
            </a:lvl2pPr>
            <a:lvl3pPr marL="655216" indent="0">
              <a:buNone/>
              <a:defRPr sz="1290" b="1"/>
            </a:lvl3pPr>
            <a:lvl4pPr marL="982823" indent="0">
              <a:buNone/>
              <a:defRPr sz="1146" b="1"/>
            </a:lvl4pPr>
            <a:lvl5pPr marL="1310431" indent="0">
              <a:buNone/>
              <a:defRPr sz="1146" b="1"/>
            </a:lvl5pPr>
            <a:lvl6pPr marL="1638039" indent="0">
              <a:buNone/>
              <a:defRPr sz="1146" b="1"/>
            </a:lvl6pPr>
            <a:lvl7pPr marL="1965647" indent="0">
              <a:buNone/>
              <a:defRPr sz="1146" b="1"/>
            </a:lvl7pPr>
            <a:lvl8pPr marL="2293255" indent="0">
              <a:buNone/>
              <a:defRPr sz="1146" b="1"/>
            </a:lvl8pPr>
            <a:lvl9pPr marL="2620862" indent="0">
              <a:buNone/>
              <a:defRPr sz="1146" b="1"/>
            </a:lvl9pPr>
          </a:lstStyle>
          <a:p>
            <a:pPr lvl="0"/>
            <a:r>
              <a:rPr lang="ja-JP" altLang="en-US"/>
              <a:t>マスター テキストの書式設定</a:t>
            </a:r>
          </a:p>
        </p:txBody>
      </p:sp>
      <p:sp>
        <p:nvSpPr>
          <p:cNvPr id="4" name="Content Placeholder 3"/>
          <p:cNvSpPr>
            <a:spLocks noGrp="1"/>
          </p:cNvSpPr>
          <p:nvPr>
            <p:ph sz="half" idx="2"/>
          </p:nvPr>
        </p:nvSpPr>
        <p:spPr>
          <a:xfrm>
            <a:off x="451278" y="3379531"/>
            <a:ext cx="2771639" cy="49707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316755" y="2268013"/>
            <a:ext cx="2785289" cy="1111518"/>
          </a:xfrm>
        </p:spPr>
        <p:txBody>
          <a:bodyPr anchor="b"/>
          <a:lstStyle>
            <a:lvl1pPr marL="0" indent="0">
              <a:buNone/>
              <a:defRPr sz="1720" b="1"/>
            </a:lvl1pPr>
            <a:lvl2pPr marL="327608" indent="0">
              <a:buNone/>
              <a:defRPr sz="1433" b="1"/>
            </a:lvl2pPr>
            <a:lvl3pPr marL="655216" indent="0">
              <a:buNone/>
              <a:defRPr sz="1290" b="1"/>
            </a:lvl3pPr>
            <a:lvl4pPr marL="982823" indent="0">
              <a:buNone/>
              <a:defRPr sz="1146" b="1"/>
            </a:lvl4pPr>
            <a:lvl5pPr marL="1310431" indent="0">
              <a:buNone/>
              <a:defRPr sz="1146" b="1"/>
            </a:lvl5pPr>
            <a:lvl6pPr marL="1638039" indent="0">
              <a:buNone/>
              <a:defRPr sz="1146" b="1"/>
            </a:lvl6pPr>
            <a:lvl7pPr marL="1965647" indent="0">
              <a:buNone/>
              <a:defRPr sz="1146" b="1"/>
            </a:lvl7pPr>
            <a:lvl8pPr marL="2293255" indent="0">
              <a:buNone/>
              <a:defRPr sz="1146" b="1"/>
            </a:lvl8pPr>
            <a:lvl9pPr marL="2620862" indent="0">
              <a:buNone/>
              <a:defRPr sz="1146" b="1"/>
            </a:lvl9pPr>
          </a:lstStyle>
          <a:p>
            <a:pPr lvl="0"/>
            <a:r>
              <a:rPr lang="ja-JP" altLang="en-US"/>
              <a:t>マスター テキストの書式設定</a:t>
            </a:r>
          </a:p>
        </p:txBody>
      </p:sp>
      <p:sp>
        <p:nvSpPr>
          <p:cNvPr id="6" name="Content Placeholder 5"/>
          <p:cNvSpPr>
            <a:spLocks noGrp="1"/>
          </p:cNvSpPr>
          <p:nvPr>
            <p:ph sz="quarter" idx="4"/>
          </p:nvPr>
        </p:nvSpPr>
        <p:spPr>
          <a:xfrm>
            <a:off x="3316755" y="3379531"/>
            <a:ext cx="2785289" cy="49707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332032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130202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90871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1277" y="616798"/>
            <a:ext cx="2113066" cy="2158788"/>
          </a:xfrm>
        </p:spPr>
        <p:txBody>
          <a:bodyPr anchor="b"/>
          <a:lstStyle>
            <a:lvl1pPr>
              <a:defRPr sz="2293"/>
            </a:lvl1pPr>
          </a:lstStyle>
          <a:p>
            <a:r>
              <a:rPr lang="ja-JP" altLang="en-US"/>
              <a:t>マスター タイトルの書式設定</a:t>
            </a:r>
            <a:endParaRPr lang="en-US" dirty="0"/>
          </a:p>
        </p:txBody>
      </p:sp>
      <p:sp>
        <p:nvSpPr>
          <p:cNvPr id="3" name="Content Placeholder 2"/>
          <p:cNvSpPr>
            <a:spLocks noGrp="1"/>
          </p:cNvSpPr>
          <p:nvPr>
            <p:ph idx="1"/>
          </p:nvPr>
        </p:nvSpPr>
        <p:spPr>
          <a:xfrm>
            <a:off x="2785289" y="1332114"/>
            <a:ext cx="3316754" cy="6574881"/>
          </a:xfrm>
        </p:spPr>
        <p:txBody>
          <a:bodyPr/>
          <a:lstStyle>
            <a:lvl1pPr>
              <a:defRPr sz="2293"/>
            </a:lvl1pPr>
            <a:lvl2pPr>
              <a:defRPr sz="2006"/>
            </a:lvl2pPr>
            <a:lvl3pPr>
              <a:defRPr sz="1720"/>
            </a:lvl3pPr>
            <a:lvl4pPr>
              <a:defRPr sz="1433"/>
            </a:lvl4pPr>
            <a:lvl5pPr>
              <a:defRPr sz="1433"/>
            </a:lvl5pPr>
            <a:lvl6pPr>
              <a:defRPr sz="1433"/>
            </a:lvl6pPr>
            <a:lvl7pPr>
              <a:defRPr sz="1433"/>
            </a:lvl7pPr>
            <a:lvl8pPr>
              <a:defRPr sz="1433"/>
            </a:lvl8pPr>
            <a:lvl9pPr>
              <a:defRPr sz="14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1277" y="2775585"/>
            <a:ext cx="2113066" cy="5142115"/>
          </a:xfrm>
        </p:spPr>
        <p:txBody>
          <a:bodyPr/>
          <a:lstStyle>
            <a:lvl1pPr marL="0" indent="0">
              <a:buNone/>
              <a:defRPr sz="1146"/>
            </a:lvl1pPr>
            <a:lvl2pPr marL="327608" indent="0">
              <a:buNone/>
              <a:defRPr sz="1003"/>
            </a:lvl2pPr>
            <a:lvl3pPr marL="655216" indent="0">
              <a:buNone/>
              <a:defRPr sz="860"/>
            </a:lvl3pPr>
            <a:lvl4pPr marL="982823" indent="0">
              <a:buNone/>
              <a:defRPr sz="717"/>
            </a:lvl4pPr>
            <a:lvl5pPr marL="1310431" indent="0">
              <a:buNone/>
              <a:defRPr sz="717"/>
            </a:lvl5pPr>
            <a:lvl6pPr marL="1638039" indent="0">
              <a:buNone/>
              <a:defRPr sz="717"/>
            </a:lvl6pPr>
            <a:lvl7pPr marL="1965647" indent="0">
              <a:buNone/>
              <a:defRPr sz="717"/>
            </a:lvl7pPr>
            <a:lvl8pPr marL="2293255" indent="0">
              <a:buNone/>
              <a:defRPr sz="717"/>
            </a:lvl8pPr>
            <a:lvl9pPr marL="2620862" indent="0">
              <a:buNone/>
              <a:defRPr sz="71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316309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1277" y="616798"/>
            <a:ext cx="2113066" cy="2158788"/>
          </a:xfrm>
        </p:spPr>
        <p:txBody>
          <a:bodyPr anchor="b"/>
          <a:lstStyle>
            <a:lvl1pPr>
              <a:defRPr sz="229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785289" y="1332114"/>
            <a:ext cx="3316754" cy="6574881"/>
          </a:xfrm>
        </p:spPr>
        <p:txBody>
          <a:bodyPr anchor="t"/>
          <a:lstStyle>
            <a:lvl1pPr marL="0" indent="0">
              <a:buNone/>
              <a:defRPr sz="2293"/>
            </a:lvl1pPr>
            <a:lvl2pPr marL="327608" indent="0">
              <a:buNone/>
              <a:defRPr sz="2006"/>
            </a:lvl2pPr>
            <a:lvl3pPr marL="655216" indent="0">
              <a:buNone/>
              <a:defRPr sz="1720"/>
            </a:lvl3pPr>
            <a:lvl4pPr marL="982823" indent="0">
              <a:buNone/>
              <a:defRPr sz="1433"/>
            </a:lvl4pPr>
            <a:lvl5pPr marL="1310431" indent="0">
              <a:buNone/>
              <a:defRPr sz="1433"/>
            </a:lvl5pPr>
            <a:lvl6pPr marL="1638039" indent="0">
              <a:buNone/>
              <a:defRPr sz="1433"/>
            </a:lvl6pPr>
            <a:lvl7pPr marL="1965647" indent="0">
              <a:buNone/>
              <a:defRPr sz="1433"/>
            </a:lvl7pPr>
            <a:lvl8pPr marL="2293255" indent="0">
              <a:buNone/>
              <a:defRPr sz="1433"/>
            </a:lvl8pPr>
            <a:lvl9pPr marL="2620862" indent="0">
              <a:buNone/>
              <a:defRPr sz="143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1277" y="2775585"/>
            <a:ext cx="2113066" cy="5142115"/>
          </a:xfrm>
        </p:spPr>
        <p:txBody>
          <a:bodyPr/>
          <a:lstStyle>
            <a:lvl1pPr marL="0" indent="0">
              <a:buNone/>
              <a:defRPr sz="1146"/>
            </a:lvl1pPr>
            <a:lvl2pPr marL="327608" indent="0">
              <a:buNone/>
              <a:defRPr sz="1003"/>
            </a:lvl2pPr>
            <a:lvl3pPr marL="655216" indent="0">
              <a:buNone/>
              <a:defRPr sz="860"/>
            </a:lvl3pPr>
            <a:lvl4pPr marL="982823" indent="0">
              <a:buNone/>
              <a:defRPr sz="717"/>
            </a:lvl4pPr>
            <a:lvl5pPr marL="1310431" indent="0">
              <a:buNone/>
              <a:defRPr sz="717"/>
            </a:lvl5pPr>
            <a:lvl6pPr marL="1638039" indent="0">
              <a:buNone/>
              <a:defRPr sz="717"/>
            </a:lvl6pPr>
            <a:lvl7pPr marL="1965647" indent="0">
              <a:buNone/>
              <a:defRPr sz="717"/>
            </a:lvl7pPr>
            <a:lvl8pPr marL="2293255" indent="0">
              <a:buNone/>
              <a:defRPr sz="717"/>
            </a:lvl8pPr>
            <a:lvl9pPr marL="2620862" indent="0">
              <a:buNone/>
              <a:defRPr sz="71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51931D-8B64-704D-B9AB-8E60083E4538}" type="datetimeFigureOut">
              <a:rPr kumimoji="1" lang="ja-JP" altLang="en-US" smtClean="0"/>
              <a:t>2024/1/28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51237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424" y="492583"/>
            <a:ext cx="5650766" cy="17882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0424" y="2462904"/>
            <a:ext cx="5650766" cy="587027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50424" y="8575190"/>
            <a:ext cx="1474113" cy="492581"/>
          </a:xfrm>
          <a:prstGeom prst="rect">
            <a:avLst/>
          </a:prstGeom>
        </p:spPr>
        <p:txBody>
          <a:bodyPr vert="horz" lIns="91440" tIns="45720" rIns="91440" bIns="45720" rtlCol="0" anchor="ctr"/>
          <a:lstStyle>
            <a:lvl1pPr algn="l">
              <a:defRPr sz="860">
                <a:solidFill>
                  <a:schemeClr val="tx1">
                    <a:tint val="75000"/>
                  </a:schemeClr>
                </a:solidFill>
              </a:defRPr>
            </a:lvl1pPr>
          </a:lstStyle>
          <a:p>
            <a:fld id="{5F51931D-8B64-704D-B9AB-8E60083E4538}" type="datetimeFigureOut">
              <a:rPr kumimoji="1" lang="ja-JP" altLang="en-US" smtClean="0"/>
              <a:t>2024/1/28</a:t>
            </a:fld>
            <a:endParaRPr kumimoji="1" lang="ja-JP" altLang="en-US"/>
          </a:p>
        </p:txBody>
      </p:sp>
      <p:sp>
        <p:nvSpPr>
          <p:cNvPr id="5" name="Footer Placeholder 4"/>
          <p:cNvSpPr>
            <a:spLocks noGrp="1"/>
          </p:cNvSpPr>
          <p:nvPr>
            <p:ph type="ftr" sz="quarter" idx="3"/>
          </p:nvPr>
        </p:nvSpPr>
        <p:spPr>
          <a:xfrm>
            <a:off x="2170223" y="8575190"/>
            <a:ext cx="2211169" cy="492581"/>
          </a:xfrm>
          <a:prstGeom prst="rect">
            <a:avLst/>
          </a:prstGeom>
        </p:spPr>
        <p:txBody>
          <a:bodyPr vert="horz" lIns="91440" tIns="45720" rIns="91440" bIns="45720" rtlCol="0" anchor="ctr"/>
          <a:lstStyle>
            <a:lvl1pPr algn="ctr">
              <a:defRPr sz="8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627078" y="8575190"/>
            <a:ext cx="1474113" cy="492581"/>
          </a:xfrm>
          <a:prstGeom prst="rect">
            <a:avLst/>
          </a:prstGeom>
        </p:spPr>
        <p:txBody>
          <a:bodyPr vert="horz" lIns="91440" tIns="45720" rIns="91440" bIns="45720" rtlCol="0" anchor="ctr"/>
          <a:lstStyle>
            <a:lvl1pPr algn="r">
              <a:defRPr sz="860">
                <a:solidFill>
                  <a:schemeClr val="tx1">
                    <a:tint val="75000"/>
                  </a:schemeClr>
                </a:solidFill>
              </a:defRPr>
            </a:lvl1pPr>
          </a:lstStyle>
          <a:p>
            <a:fld id="{9EC0DC3C-D297-5842-9933-A8405AAEA9C5}" type="slidenum">
              <a:rPr kumimoji="1" lang="ja-JP" altLang="en-US" smtClean="0"/>
              <a:t>‹#›</a:t>
            </a:fld>
            <a:endParaRPr kumimoji="1" lang="ja-JP" altLang="en-US"/>
          </a:p>
        </p:txBody>
      </p:sp>
    </p:spTree>
    <p:extLst>
      <p:ext uri="{BB962C8B-B14F-4D97-AF65-F5344CB8AC3E}">
        <p14:creationId xmlns:p14="http://schemas.microsoft.com/office/powerpoint/2010/main" val="2774434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55216" rtl="0" eaLnBrk="1" latinLnBrk="0" hangingPunct="1">
        <a:lnSpc>
          <a:spcPct val="90000"/>
        </a:lnSpc>
        <a:spcBef>
          <a:spcPct val="0"/>
        </a:spcBef>
        <a:buNone/>
        <a:defRPr kumimoji="1" sz="3153" kern="1200">
          <a:solidFill>
            <a:schemeClr val="tx1"/>
          </a:solidFill>
          <a:latin typeface="+mj-lt"/>
          <a:ea typeface="+mj-ea"/>
          <a:cs typeface="+mj-cs"/>
        </a:defRPr>
      </a:lvl1pPr>
    </p:titleStyle>
    <p:bodyStyle>
      <a:lvl1pPr marL="163804" indent="-163804" algn="l" defTabSz="655216" rtl="0" eaLnBrk="1" latinLnBrk="0" hangingPunct="1">
        <a:lnSpc>
          <a:spcPct val="90000"/>
        </a:lnSpc>
        <a:spcBef>
          <a:spcPts val="717"/>
        </a:spcBef>
        <a:buFont typeface="Arial" panose="020B0604020202020204" pitchFamily="34" charset="0"/>
        <a:buChar char="•"/>
        <a:defRPr kumimoji="1" sz="2006" kern="1200">
          <a:solidFill>
            <a:schemeClr val="tx1"/>
          </a:solidFill>
          <a:latin typeface="+mn-lt"/>
          <a:ea typeface="+mn-ea"/>
          <a:cs typeface="+mn-cs"/>
        </a:defRPr>
      </a:lvl1pPr>
      <a:lvl2pPr marL="491412" indent="-163804" algn="l" defTabSz="655216" rtl="0" eaLnBrk="1" latinLnBrk="0" hangingPunct="1">
        <a:lnSpc>
          <a:spcPct val="90000"/>
        </a:lnSpc>
        <a:spcBef>
          <a:spcPts val="358"/>
        </a:spcBef>
        <a:buFont typeface="Arial" panose="020B0604020202020204" pitchFamily="34" charset="0"/>
        <a:buChar char="•"/>
        <a:defRPr kumimoji="1" sz="1720" kern="1200">
          <a:solidFill>
            <a:schemeClr val="tx1"/>
          </a:solidFill>
          <a:latin typeface="+mn-lt"/>
          <a:ea typeface="+mn-ea"/>
          <a:cs typeface="+mn-cs"/>
        </a:defRPr>
      </a:lvl2pPr>
      <a:lvl3pPr marL="819020" indent="-163804" algn="l" defTabSz="655216" rtl="0" eaLnBrk="1" latinLnBrk="0" hangingPunct="1">
        <a:lnSpc>
          <a:spcPct val="90000"/>
        </a:lnSpc>
        <a:spcBef>
          <a:spcPts val="358"/>
        </a:spcBef>
        <a:buFont typeface="Arial" panose="020B0604020202020204" pitchFamily="34" charset="0"/>
        <a:buChar char="•"/>
        <a:defRPr kumimoji="1" sz="1433" kern="1200">
          <a:solidFill>
            <a:schemeClr val="tx1"/>
          </a:solidFill>
          <a:latin typeface="+mn-lt"/>
          <a:ea typeface="+mn-ea"/>
          <a:cs typeface="+mn-cs"/>
        </a:defRPr>
      </a:lvl3pPr>
      <a:lvl4pPr marL="1146627"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4pPr>
      <a:lvl5pPr marL="1474235"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5pPr>
      <a:lvl6pPr marL="1801843"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6pPr>
      <a:lvl7pPr marL="2129451"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7pPr>
      <a:lvl8pPr marL="2457059"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8pPr>
      <a:lvl9pPr marL="2784666" indent="-163804" algn="l" defTabSz="655216" rtl="0" eaLnBrk="1" latinLnBrk="0" hangingPunct="1">
        <a:lnSpc>
          <a:spcPct val="90000"/>
        </a:lnSpc>
        <a:spcBef>
          <a:spcPts val="358"/>
        </a:spcBef>
        <a:buFont typeface="Arial" panose="020B0604020202020204" pitchFamily="34" charset="0"/>
        <a:buChar char="•"/>
        <a:defRPr kumimoji="1" sz="1290" kern="1200">
          <a:solidFill>
            <a:schemeClr val="tx1"/>
          </a:solidFill>
          <a:latin typeface="+mn-lt"/>
          <a:ea typeface="+mn-ea"/>
          <a:cs typeface="+mn-cs"/>
        </a:defRPr>
      </a:lvl9pPr>
    </p:bodyStyle>
    <p:otherStyle>
      <a:defPPr>
        <a:defRPr lang="en-US"/>
      </a:defPPr>
      <a:lvl1pPr marL="0" algn="l" defTabSz="655216" rtl="0" eaLnBrk="1" latinLnBrk="0" hangingPunct="1">
        <a:defRPr kumimoji="1" sz="1290" kern="1200">
          <a:solidFill>
            <a:schemeClr val="tx1"/>
          </a:solidFill>
          <a:latin typeface="+mn-lt"/>
          <a:ea typeface="+mn-ea"/>
          <a:cs typeface="+mn-cs"/>
        </a:defRPr>
      </a:lvl1pPr>
      <a:lvl2pPr marL="327608" algn="l" defTabSz="655216" rtl="0" eaLnBrk="1" latinLnBrk="0" hangingPunct="1">
        <a:defRPr kumimoji="1" sz="1290" kern="1200">
          <a:solidFill>
            <a:schemeClr val="tx1"/>
          </a:solidFill>
          <a:latin typeface="+mn-lt"/>
          <a:ea typeface="+mn-ea"/>
          <a:cs typeface="+mn-cs"/>
        </a:defRPr>
      </a:lvl2pPr>
      <a:lvl3pPr marL="655216" algn="l" defTabSz="655216" rtl="0" eaLnBrk="1" latinLnBrk="0" hangingPunct="1">
        <a:defRPr kumimoji="1" sz="1290" kern="1200">
          <a:solidFill>
            <a:schemeClr val="tx1"/>
          </a:solidFill>
          <a:latin typeface="+mn-lt"/>
          <a:ea typeface="+mn-ea"/>
          <a:cs typeface="+mn-cs"/>
        </a:defRPr>
      </a:lvl3pPr>
      <a:lvl4pPr marL="982823" algn="l" defTabSz="655216" rtl="0" eaLnBrk="1" latinLnBrk="0" hangingPunct="1">
        <a:defRPr kumimoji="1" sz="1290" kern="1200">
          <a:solidFill>
            <a:schemeClr val="tx1"/>
          </a:solidFill>
          <a:latin typeface="+mn-lt"/>
          <a:ea typeface="+mn-ea"/>
          <a:cs typeface="+mn-cs"/>
        </a:defRPr>
      </a:lvl4pPr>
      <a:lvl5pPr marL="1310431" algn="l" defTabSz="655216" rtl="0" eaLnBrk="1" latinLnBrk="0" hangingPunct="1">
        <a:defRPr kumimoji="1" sz="1290" kern="1200">
          <a:solidFill>
            <a:schemeClr val="tx1"/>
          </a:solidFill>
          <a:latin typeface="+mn-lt"/>
          <a:ea typeface="+mn-ea"/>
          <a:cs typeface="+mn-cs"/>
        </a:defRPr>
      </a:lvl5pPr>
      <a:lvl6pPr marL="1638039" algn="l" defTabSz="655216" rtl="0" eaLnBrk="1" latinLnBrk="0" hangingPunct="1">
        <a:defRPr kumimoji="1" sz="1290" kern="1200">
          <a:solidFill>
            <a:schemeClr val="tx1"/>
          </a:solidFill>
          <a:latin typeface="+mn-lt"/>
          <a:ea typeface="+mn-ea"/>
          <a:cs typeface="+mn-cs"/>
        </a:defRPr>
      </a:lvl6pPr>
      <a:lvl7pPr marL="1965647" algn="l" defTabSz="655216" rtl="0" eaLnBrk="1" latinLnBrk="0" hangingPunct="1">
        <a:defRPr kumimoji="1" sz="1290" kern="1200">
          <a:solidFill>
            <a:schemeClr val="tx1"/>
          </a:solidFill>
          <a:latin typeface="+mn-lt"/>
          <a:ea typeface="+mn-ea"/>
          <a:cs typeface="+mn-cs"/>
        </a:defRPr>
      </a:lvl7pPr>
      <a:lvl8pPr marL="2293255" algn="l" defTabSz="655216" rtl="0" eaLnBrk="1" latinLnBrk="0" hangingPunct="1">
        <a:defRPr kumimoji="1" sz="1290" kern="1200">
          <a:solidFill>
            <a:schemeClr val="tx1"/>
          </a:solidFill>
          <a:latin typeface="+mn-lt"/>
          <a:ea typeface="+mn-ea"/>
          <a:cs typeface="+mn-cs"/>
        </a:defRPr>
      </a:lvl8pPr>
      <a:lvl9pPr marL="2620862" algn="l" defTabSz="655216" rtl="0" eaLnBrk="1" latinLnBrk="0" hangingPunct="1">
        <a:defRPr kumimoji="1" sz="12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6">
            <a:extLst>
              <a:ext uri="{FF2B5EF4-FFF2-40B4-BE49-F238E27FC236}">
                <a16:creationId xmlns:a16="http://schemas.microsoft.com/office/drawing/2014/main" id="{C3CF14BD-A6A4-FA45-A31A-FB247B90344F}"/>
              </a:ext>
            </a:extLst>
          </p:cNvPr>
          <p:cNvSpPr>
            <a:spLocks noChangeArrowheads="1"/>
          </p:cNvSpPr>
          <p:nvPr/>
        </p:nvSpPr>
        <p:spPr bwMode="auto">
          <a:xfrm>
            <a:off x="1198879" y="801261"/>
            <a:ext cx="2092625" cy="55562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ja-JP" altLang="en-US" sz="140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57" name="Rectangle 7">
            <a:extLst>
              <a:ext uri="{FF2B5EF4-FFF2-40B4-BE49-F238E27FC236}">
                <a16:creationId xmlns:a16="http://schemas.microsoft.com/office/drawing/2014/main" id="{A0639B10-CFE7-144E-AC7D-D331BA2959BE}"/>
              </a:ext>
            </a:extLst>
          </p:cNvPr>
          <p:cNvSpPr>
            <a:spLocks noChangeArrowheads="1"/>
          </p:cNvSpPr>
          <p:nvPr/>
        </p:nvSpPr>
        <p:spPr bwMode="auto">
          <a:xfrm>
            <a:off x="1200716" y="1357496"/>
            <a:ext cx="1624259" cy="59372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pPr algn="ctr"/>
            <a:r>
              <a:rPr lang="ja-JP" altLang="en-US" sz="1400">
                <a:latin typeface="MS PGothic" panose="020B0600070205080204" pitchFamily="34" charset="-128"/>
                <a:ea typeface="MS PGothic" panose="020B0600070205080204" pitchFamily="34" charset="-128"/>
                <a:cs typeface="A-OTF Jun Pro 101" panose="020F0300000000000000" pitchFamily="34" charset="-128"/>
              </a:rPr>
              <a:t>◯◯歳◯ヵ月</a:t>
            </a:r>
          </a:p>
        </p:txBody>
      </p:sp>
      <p:sp>
        <p:nvSpPr>
          <p:cNvPr id="58" name="Rectangle 8">
            <a:extLst>
              <a:ext uri="{FF2B5EF4-FFF2-40B4-BE49-F238E27FC236}">
                <a16:creationId xmlns:a16="http://schemas.microsoft.com/office/drawing/2014/main" id="{F368386C-AD3D-2B43-BAC5-D969C35A29A9}"/>
              </a:ext>
            </a:extLst>
          </p:cNvPr>
          <p:cNvSpPr>
            <a:spLocks noChangeArrowheads="1"/>
          </p:cNvSpPr>
          <p:nvPr/>
        </p:nvSpPr>
        <p:spPr bwMode="auto">
          <a:xfrm>
            <a:off x="2824973" y="1357496"/>
            <a:ext cx="463064" cy="59372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pPr algn="ctr"/>
            <a:r>
              <a:rPr lang="ja-JP" altLang="en-US" sz="1400">
                <a:latin typeface="MS PGothic" panose="020B0600070205080204" pitchFamily="34" charset="-128"/>
                <a:ea typeface="MS PGothic" panose="020B0600070205080204" pitchFamily="34" charset="-128"/>
                <a:cs typeface="A-OTF Jun Pro 101" panose="020F0300000000000000" pitchFamily="34" charset="-128"/>
              </a:rPr>
              <a:t>男</a:t>
            </a:r>
          </a:p>
        </p:txBody>
      </p:sp>
      <p:sp>
        <p:nvSpPr>
          <p:cNvPr id="59" name="Rectangle 9">
            <a:extLst>
              <a:ext uri="{FF2B5EF4-FFF2-40B4-BE49-F238E27FC236}">
                <a16:creationId xmlns:a16="http://schemas.microsoft.com/office/drawing/2014/main" id="{01509137-4BE4-114E-81D5-1BBFFB056A4F}"/>
              </a:ext>
            </a:extLst>
          </p:cNvPr>
          <p:cNvSpPr>
            <a:spLocks noChangeArrowheads="1"/>
          </p:cNvSpPr>
          <p:nvPr/>
        </p:nvSpPr>
        <p:spPr bwMode="auto">
          <a:xfrm>
            <a:off x="3275666" y="801871"/>
            <a:ext cx="2737733" cy="115252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r>
              <a:rPr lang="ja-JP" altLang="en-US" sz="1400">
                <a:latin typeface="MS PGothic" panose="020B0600070205080204" pitchFamily="34" charset="-128"/>
                <a:ea typeface="MS PGothic" panose="020B0600070205080204" pitchFamily="34" charset="-128"/>
                <a:cs typeface="A-OTF Jun Pro 101" panose="020F0300000000000000" pitchFamily="34" charset="-128"/>
              </a:rPr>
              <a:t>間違井病院</a:t>
            </a:r>
            <a:endParaRPr lang="en-US" altLang="ja-JP" sz="1400" dirty="0">
              <a:latin typeface="MS PGothic" panose="020B0600070205080204" pitchFamily="34" charset="-128"/>
              <a:ea typeface="MS PGothic" panose="020B0600070205080204" pitchFamily="34" charset="-128"/>
              <a:cs typeface="A-OTF Jun Pro 101" panose="020F0300000000000000" pitchFamily="34" charset="-128"/>
            </a:endParaRPr>
          </a:p>
          <a:p>
            <a:endParaRPr lang="en-US" altLang="ja-JP" sz="14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1400">
                <a:latin typeface="MS PGothic" panose="020B0600070205080204" pitchFamily="34" charset="-128"/>
                <a:ea typeface="MS PGothic" panose="020B0600070205080204" pitchFamily="34" charset="-128"/>
                <a:cs typeface="A-OTF Jun Pro 101" panose="020F0300000000000000" pitchFamily="34" charset="-128"/>
              </a:rPr>
              <a:t>◯◯科　間違井</a:t>
            </a:r>
            <a:r>
              <a:rPr lang="en-US" altLang="ja-JP" sz="1400" dirty="0">
                <a:latin typeface="MS PGothic" panose="020B0600070205080204" pitchFamily="34" charset="-128"/>
                <a:ea typeface="MS PGothic" panose="020B0600070205080204" pitchFamily="34" charset="-128"/>
                <a:cs typeface="A-OTF Jun Pro 101" panose="020F0300000000000000" pitchFamily="34" charset="-128"/>
              </a:rPr>
              <a:t> </a:t>
            </a:r>
            <a:r>
              <a:rPr lang="ja-JP" altLang="en-US" sz="1400" dirty="0">
                <a:latin typeface="MS PGothic" panose="020B0600070205080204" pitchFamily="34" charset="-128"/>
                <a:ea typeface="MS PGothic" panose="020B0600070205080204" pitchFamily="34" charset="-128"/>
                <a:cs typeface="A-OTF Jun Pro 101" panose="020F0300000000000000" pitchFamily="34" charset="-128"/>
              </a:rPr>
              <a:t>医師</a:t>
            </a:r>
          </a:p>
        </p:txBody>
      </p:sp>
      <p:sp>
        <p:nvSpPr>
          <p:cNvPr id="60" name="Rectangle 10">
            <a:extLst>
              <a:ext uri="{FF2B5EF4-FFF2-40B4-BE49-F238E27FC236}">
                <a16:creationId xmlns:a16="http://schemas.microsoft.com/office/drawing/2014/main" id="{2EAE4071-002C-4445-92B2-653186A0B8FB}"/>
              </a:ext>
            </a:extLst>
          </p:cNvPr>
          <p:cNvSpPr>
            <a:spLocks noChangeArrowheads="1"/>
          </p:cNvSpPr>
          <p:nvPr/>
        </p:nvSpPr>
        <p:spPr bwMode="auto">
          <a:xfrm>
            <a:off x="543236" y="1954395"/>
            <a:ext cx="326973" cy="5677041"/>
          </a:xfrm>
          <a:prstGeom prst="rect">
            <a:avLst/>
          </a:prstGeom>
          <a:solidFill>
            <a:srgbClr val="FFFFFF"/>
          </a:solidFill>
          <a:ln w="14288" cap="flat">
            <a:solidFill>
              <a:srgbClr val="040000"/>
            </a:solidFill>
            <a:prstDash val="solid"/>
            <a:miter lim="800000"/>
            <a:headEnd/>
            <a:tailEnd/>
          </a:ln>
        </p:spPr>
        <p:txBody>
          <a:bodyPr vert="eaVert" wrap="square" lIns="91440" tIns="45720" rIns="91440" bIns="45720" numCol="1" anchor="ctr" anchorCtr="0" compatLnSpc="1">
            <a:prstTxWarp prst="textNoShape">
              <a:avLst/>
            </a:prstTxWarp>
          </a:bodyPr>
          <a:lstStyle/>
          <a:p>
            <a:pPr algn="ctr"/>
            <a:r>
              <a:rPr lang="ja-JP" altLang="en-US" sz="1400">
                <a:latin typeface="MS PGothic" panose="020B0600070205080204" pitchFamily="34" charset="-128"/>
                <a:ea typeface="MS PGothic" panose="020B0600070205080204" pitchFamily="34" charset="-128"/>
                <a:cs typeface="A-OTF Jun Pro 101" panose="020F0300000000000000" pitchFamily="34" charset="-128"/>
              </a:rPr>
              <a:t>処　　　　　　方</a:t>
            </a:r>
          </a:p>
        </p:txBody>
      </p:sp>
      <p:sp>
        <p:nvSpPr>
          <p:cNvPr id="61" name="Rectangle 11">
            <a:extLst>
              <a:ext uri="{FF2B5EF4-FFF2-40B4-BE49-F238E27FC236}">
                <a16:creationId xmlns:a16="http://schemas.microsoft.com/office/drawing/2014/main" id="{D945FE57-7F90-F947-A946-0149E2E7419B}"/>
              </a:ext>
            </a:extLst>
          </p:cNvPr>
          <p:cNvSpPr>
            <a:spLocks noChangeArrowheads="1"/>
          </p:cNvSpPr>
          <p:nvPr/>
        </p:nvSpPr>
        <p:spPr bwMode="auto">
          <a:xfrm>
            <a:off x="870207" y="2245473"/>
            <a:ext cx="5143191" cy="5391064"/>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62" name="Rectangle 13">
            <a:extLst>
              <a:ext uri="{FF2B5EF4-FFF2-40B4-BE49-F238E27FC236}">
                <a16:creationId xmlns:a16="http://schemas.microsoft.com/office/drawing/2014/main" id="{E4E99954-8C15-B549-9014-DAB2F5D3FEEF}"/>
              </a:ext>
            </a:extLst>
          </p:cNvPr>
          <p:cNvSpPr>
            <a:spLocks noChangeArrowheads="1"/>
          </p:cNvSpPr>
          <p:nvPr/>
        </p:nvSpPr>
        <p:spPr bwMode="auto">
          <a:xfrm>
            <a:off x="541399" y="803698"/>
            <a:ext cx="657480" cy="558800"/>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ja-JP" altLang="en-US" sz="140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63" name="Rectangle 16">
            <a:extLst>
              <a:ext uri="{FF2B5EF4-FFF2-40B4-BE49-F238E27FC236}">
                <a16:creationId xmlns:a16="http://schemas.microsoft.com/office/drawing/2014/main" id="{7CA72586-60EF-AF43-B14F-67864B9209BC}"/>
              </a:ext>
            </a:extLst>
          </p:cNvPr>
          <p:cNvSpPr>
            <a:spLocks noChangeArrowheads="1"/>
          </p:cNvSpPr>
          <p:nvPr/>
        </p:nvSpPr>
        <p:spPr bwMode="auto">
          <a:xfrm>
            <a:off x="543235" y="1357496"/>
            <a:ext cx="657480" cy="59372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pPr algn="ctr"/>
            <a:r>
              <a:rPr lang="ja-JP" altLang="en-US" sz="1400">
                <a:latin typeface="MS PGothic" panose="020B0600070205080204" pitchFamily="34" charset="-128"/>
                <a:ea typeface="MS PGothic" panose="020B0600070205080204" pitchFamily="34" charset="-128"/>
                <a:cs typeface="A-OTF Jun Pro 101" panose="020F0300000000000000" pitchFamily="34" charset="-128"/>
              </a:rPr>
              <a:t>年齢</a:t>
            </a:r>
          </a:p>
        </p:txBody>
      </p:sp>
      <p:sp>
        <p:nvSpPr>
          <p:cNvPr id="64" name="Rectangle 21">
            <a:extLst>
              <a:ext uri="{FF2B5EF4-FFF2-40B4-BE49-F238E27FC236}">
                <a16:creationId xmlns:a16="http://schemas.microsoft.com/office/drawing/2014/main" id="{DCD33B18-87DE-E446-942A-7139E2255801}"/>
              </a:ext>
            </a:extLst>
          </p:cNvPr>
          <p:cNvSpPr>
            <a:spLocks noChangeArrowheads="1"/>
          </p:cNvSpPr>
          <p:nvPr/>
        </p:nvSpPr>
        <p:spPr bwMode="auto">
          <a:xfrm>
            <a:off x="610397" y="3895909"/>
            <a:ext cx="1186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67"/>
            <a:r>
              <a:rPr lang="ja-JP" altLang="ja-JP" sz="14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a:t>
            </a:r>
            <a:endParaRPr lang="ja-JP" altLang="ja-JP">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66" name="Rectangle 25">
            <a:extLst>
              <a:ext uri="{FF2B5EF4-FFF2-40B4-BE49-F238E27FC236}">
                <a16:creationId xmlns:a16="http://schemas.microsoft.com/office/drawing/2014/main" id="{0F3CB4B5-D3E1-A34B-B557-B0D1F8964ADB}"/>
              </a:ext>
            </a:extLst>
          </p:cNvPr>
          <p:cNvSpPr>
            <a:spLocks noChangeArrowheads="1"/>
          </p:cNvSpPr>
          <p:nvPr/>
        </p:nvSpPr>
        <p:spPr bwMode="auto">
          <a:xfrm>
            <a:off x="1830454" y="1063244"/>
            <a:ext cx="836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ja-JP" altLang="ja-JP" sz="14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患者</a:t>
            </a:r>
            <a:r>
              <a:rPr lang="ja-JP" altLang="en-US" sz="14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募集</a:t>
            </a:r>
            <a:endParaRPr lang="en-US" altLang="ja-JP" sz="14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67" name="Rectangle 26">
            <a:extLst>
              <a:ext uri="{FF2B5EF4-FFF2-40B4-BE49-F238E27FC236}">
                <a16:creationId xmlns:a16="http://schemas.microsoft.com/office/drawing/2014/main" id="{19169F71-8963-D14C-95EB-2AB94CE1F75F}"/>
              </a:ext>
            </a:extLst>
          </p:cNvPr>
          <p:cNvSpPr>
            <a:spLocks noChangeArrowheads="1"/>
          </p:cNvSpPr>
          <p:nvPr/>
        </p:nvSpPr>
        <p:spPr bwMode="auto">
          <a:xfrm>
            <a:off x="1830454" y="930322"/>
            <a:ext cx="13609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67"/>
            <a:r>
              <a:rPr lang="ja-JP" altLang="ja-JP" sz="8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カンジャ</a:t>
            </a:r>
            <a:r>
              <a:rPr lang="ja-JP" altLang="en-US" sz="8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ボシュウ</a:t>
            </a:r>
            <a:endParaRPr lang="ja-JP" altLang="ja-JP"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68" name="Rectangle 49">
            <a:extLst>
              <a:ext uri="{FF2B5EF4-FFF2-40B4-BE49-F238E27FC236}">
                <a16:creationId xmlns:a16="http://schemas.microsoft.com/office/drawing/2014/main" id="{2C7F19B6-54BD-A846-9696-E1589AAD83AC}"/>
              </a:ext>
            </a:extLst>
          </p:cNvPr>
          <p:cNvSpPr>
            <a:spLocks noChangeArrowheads="1"/>
          </p:cNvSpPr>
          <p:nvPr/>
        </p:nvSpPr>
        <p:spPr bwMode="auto">
          <a:xfrm>
            <a:off x="541399" y="471671"/>
            <a:ext cx="546881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67"/>
            <a:r>
              <a:rPr lang="ja-JP" altLang="ja-JP" sz="15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模擬</a:t>
            </a:r>
            <a:r>
              <a:rPr lang="ja-JP" altLang="ja-JP" sz="15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処方</a:t>
            </a:r>
            <a:r>
              <a:rPr lang="ja-JP" altLang="en-US" sz="15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せん</a:t>
            </a:r>
            <a:endParaRPr lang="ja-JP" altLang="ja-JP"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0" name="Rectangle 33">
            <a:extLst>
              <a:ext uri="{FF2B5EF4-FFF2-40B4-BE49-F238E27FC236}">
                <a16:creationId xmlns:a16="http://schemas.microsoft.com/office/drawing/2014/main" id="{00D6DEEA-98CF-1244-935B-6CD957F913D1}"/>
              </a:ext>
            </a:extLst>
          </p:cNvPr>
          <p:cNvSpPr>
            <a:spLocks noChangeArrowheads="1"/>
          </p:cNvSpPr>
          <p:nvPr/>
        </p:nvSpPr>
        <p:spPr bwMode="auto">
          <a:xfrm>
            <a:off x="1284582" y="2351078"/>
            <a:ext cx="3641126"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Rp.</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クロピドグレル錠７５</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ラベプラゾール</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Na</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錠１０</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１日１回　　朝食後</a:t>
            </a:r>
          </a:p>
          <a:p>
            <a:pPr lvl="0"/>
            <a:endParaRPr lang="ja-JP" altLang="en-US" sz="1200">
              <a:latin typeface="MS PGothic" panose="020B0600070205080204" pitchFamily="34" charset="-128"/>
              <a:ea typeface="MS PGothic" panose="020B0600070205080204" pitchFamily="34" charset="-128"/>
              <a:cs typeface="A-OTF Jun Pro 101" panose="020F0300000000000000" pitchFamily="34" charset="-128"/>
            </a:endParaRP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Rp.</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２</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テルミサルタン錠４０</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１日１回　　朝食後</a:t>
            </a:r>
          </a:p>
          <a:p>
            <a:pPr lvl="0"/>
            <a:endParaRPr lang="ja-JP" altLang="en-US" sz="1200">
              <a:latin typeface="MS PGothic" panose="020B0600070205080204" pitchFamily="34" charset="-128"/>
              <a:ea typeface="MS PGothic" panose="020B0600070205080204" pitchFamily="34" charset="-128"/>
              <a:cs typeface="A-OTF Jun Pro 101" panose="020F0300000000000000" pitchFamily="34" charset="-128"/>
            </a:endParaRP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Rp.</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３</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ニフェジピン徐放錠４０</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（２４時間持続）</a:t>
            </a:r>
          </a:p>
          <a:p>
            <a:pPr lvl="0"/>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１日２回　　朝夕食後</a:t>
            </a:r>
          </a:p>
          <a:p>
            <a:pPr lvl="0"/>
            <a:endParaRPr lang="ja-JP" altLang="en-US" sz="1200">
              <a:latin typeface="MS PGothic" panose="020B0600070205080204" pitchFamily="34" charset="-128"/>
              <a:ea typeface="MS PGothic" panose="020B0600070205080204" pitchFamily="34" charset="-128"/>
              <a:cs typeface="A-OTF Jun Pro 101" panose="020F0300000000000000" pitchFamily="34" charset="-128"/>
            </a:endParaRP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Rp.</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４</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ピタバスタチン</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Ca</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錠４</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フェブキソスタット錠１０</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１日１回　　朝食後</a:t>
            </a:r>
          </a:p>
          <a:p>
            <a:pPr lvl="0"/>
            <a:endParaRPr lang="ja-JP" altLang="en-US" sz="1200">
              <a:latin typeface="MS PGothic" panose="020B0600070205080204" pitchFamily="34" charset="-128"/>
              <a:ea typeface="MS PGothic" panose="020B0600070205080204" pitchFamily="34" charset="-128"/>
              <a:cs typeface="A-OTF Jun Pro 101" panose="020F0300000000000000" pitchFamily="34" charset="-128"/>
            </a:endParaRP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Rp.</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５</a:t>
            </a:r>
          </a:p>
          <a:p>
            <a:pPr lvl="0"/>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般</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1200">
                <a:latin typeface="MS PGothic" panose="020B0600070205080204" pitchFamily="34" charset="-128"/>
                <a:ea typeface="MS PGothic" panose="020B0600070205080204" pitchFamily="34" charset="-128"/>
                <a:cs typeface="A-OTF Jun Pro 101" panose="020F0300000000000000" pitchFamily="34" charset="-128"/>
              </a:rPr>
              <a:t>カルベジロール錠１０</a:t>
            </a:r>
            <a:r>
              <a:rPr lang="en-US" altLang="ja-JP" sz="1200" dirty="0">
                <a:latin typeface="MS PGothic" panose="020B0600070205080204" pitchFamily="34" charset="-128"/>
                <a:ea typeface="MS PGothic" panose="020B0600070205080204" pitchFamily="34" charset="-128"/>
                <a:cs typeface="A-OTF Jun Pro 101" panose="020F0300000000000000" pitchFamily="34" charset="-128"/>
              </a:rPr>
              <a:t>mg</a:t>
            </a:r>
          </a:p>
          <a:p>
            <a:pPr lvl="0"/>
            <a:r>
              <a:rPr lang="ja-JP" altLang="en-US" sz="1200">
                <a:latin typeface="MS PGothic" panose="020B0600070205080204" pitchFamily="34" charset="-128"/>
                <a:ea typeface="MS PGothic" panose="020B0600070205080204" pitchFamily="34" charset="-128"/>
                <a:cs typeface="A-OTF Jun Pro 101" panose="020F0300000000000000" pitchFamily="34" charset="-128"/>
              </a:rPr>
              <a:t>１日１回　　夕食後</a:t>
            </a:r>
            <a:endParaRPr lang="en-US" altLang="ja-JP" sz="12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endParaRPr>
          </a:p>
          <a:p>
            <a:pPr lvl="0"/>
            <a:r>
              <a:rPr lang="ja-JP" altLang="en-US" sz="12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a:t>
            </a:r>
            <a:r>
              <a:rPr lang="en-US" altLang="ja-JP" sz="12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a:t>
            </a:r>
            <a:r>
              <a:rPr lang="ja-JP" altLang="en-US" sz="12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　　　　　　　　</a:t>
            </a:r>
            <a:r>
              <a:rPr lang="ja-JP" altLang="ja-JP" sz="12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【以下余白</a:t>
            </a:r>
            <a:r>
              <a:rPr lang="en-US" altLang="ja-JP" sz="12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a:t>
            </a:r>
            <a:endParaRPr lang="ja-JP" altLang="ja-JP" sz="1200"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1" name="Rectangle 33">
            <a:extLst>
              <a:ext uri="{FF2B5EF4-FFF2-40B4-BE49-F238E27FC236}">
                <a16:creationId xmlns:a16="http://schemas.microsoft.com/office/drawing/2014/main" id="{200B5263-5313-3240-B257-D324076E5F31}"/>
              </a:ext>
            </a:extLst>
          </p:cNvPr>
          <p:cNvSpPr>
            <a:spLocks noChangeArrowheads="1"/>
          </p:cNvSpPr>
          <p:nvPr/>
        </p:nvSpPr>
        <p:spPr bwMode="auto">
          <a:xfrm>
            <a:off x="5358235" y="2500381"/>
            <a:ext cx="56111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dirty="0">
                <a:latin typeface="MS PGothic" panose="020B0600070205080204" pitchFamily="34" charset="-128"/>
                <a:ea typeface="MS PGothic" panose="020B0600070205080204" pitchFamily="34" charset="-128"/>
                <a:cs typeface="A-OTF Jun Pro 101" panose="020F0300000000000000" pitchFamily="34" charset="-128"/>
              </a:rPr>
              <a:t>３０日分</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2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0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dirty="0">
                <a:latin typeface="MS PGothic" panose="020B0600070205080204" pitchFamily="34" charset="-128"/>
                <a:ea typeface="MS PGothic" panose="020B0600070205080204" pitchFamily="34" charset="-128"/>
                <a:cs typeface="A-OTF Jun Pro 101" panose="020F0300000000000000" pitchFamily="34" charset="-128"/>
              </a:rPr>
              <a:t>３０日分</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2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0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２錠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dirty="0">
                <a:latin typeface="MS PGothic" panose="020B0600070205080204" pitchFamily="34" charset="-128"/>
                <a:ea typeface="MS PGothic" panose="020B0600070205080204" pitchFamily="34" charset="-128"/>
                <a:cs typeface="A-OTF Jun Pro 101" panose="020F0300000000000000" pitchFamily="34" charset="-128"/>
              </a:rPr>
              <a:t>３０日分</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0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0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３０日分</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１錠</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a:p>
            <a:pPr lvl="0" algn="r"/>
            <a:r>
              <a:rPr lang="ja-JP" altLang="en-US" sz="1300">
                <a:latin typeface="MS PGothic" panose="020B0600070205080204" pitchFamily="34" charset="-128"/>
                <a:ea typeface="MS PGothic" panose="020B0600070205080204" pitchFamily="34" charset="-128"/>
                <a:cs typeface="A-OTF Jun Pro 101" panose="020F0300000000000000" pitchFamily="34" charset="-128"/>
              </a:rPr>
              <a:t>３０日分</a:t>
            </a:r>
            <a:endParaRPr lang="en-US" altLang="ja-JP" sz="1300"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2" name="Rectangle 7">
            <a:extLst>
              <a:ext uri="{FF2B5EF4-FFF2-40B4-BE49-F238E27FC236}">
                <a16:creationId xmlns:a16="http://schemas.microsoft.com/office/drawing/2014/main" id="{3EDC3B38-21C6-1048-9A87-A56788A1F0F4}"/>
              </a:ext>
            </a:extLst>
          </p:cNvPr>
          <p:cNvSpPr>
            <a:spLocks noChangeArrowheads="1"/>
          </p:cNvSpPr>
          <p:nvPr/>
        </p:nvSpPr>
        <p:spPr bwMode="auto">
          <a:xfrm>
            <a:off x="867470" y="1951861"/>
            <a:ext cx="335080" cy="295539"/>
          </a:xfrm>
          <a:prstGeom prst="rect">
            <a:avLst/>
          </a:prstGeom>
          <a:solidFill>
            <a:srgbClr val="FFFFFF"/>
          </a:solidFill>
          <a:ln w="14288" cap="flat">
            <a:solidFill>
              <a:srgbClr val="040000"/>
            </a:solidFill>
            <a:prstDash val="solid"/>
            <a:miter lim="800000"/>
            <a:headEnd/>
            <a:tailEnd/>
          </a:ln>
        </p:spPr>
        <p:txBody>
          <a:bodyPr vert="horz" wrap="square" lIns="0" tIns="0" rIns="0" bIns="0" numCol="1" anchor="ctr" anchorCtr="0" compatLnSpc="1">
            <a:prstTxWarp prst="textNoShape">
              <a:avLst/>
            </a:prstTxWarp>
          </a:bodyPr>
          <a:lstStyle/>
          <a:p>
            <a:pPr algn="ctr"/>
            <a:r>
              <a:rPr lang="ja-JP" altLang="en-US" sz="900">
                <a:latin typeface="MS PGothic" panose="020B0600070205080204" pitchFamily="34" charset="-128"/>
                <a:ea typeface="MS PGothic" panose="020B0600070205080204" pitchFamily="34" charset="-128"/>
                <a:cs typeface="A-OTF Jun Pro 101" panose="020F0300000000000000" pitchFamily="34" charset="-128"/>
              </a:rPr>
              <a:t>変更不可</a:t>
            </a:r>
          </a:p>
        </p:txBody>
      </p:sp>
      <p:sp>
        <p:nvSpPr>
          <p:cNvPr id="73" name="Rectangle 7">
            <a:extLst>
              <a:ext uri="{FF2B5EF4-FFF2-40B4-BE49-F238E27FC236}">
                <a16:creationId xmlns:a16="http://schemas.microsoft.com/office/drawing/2014/main" id="{906A5E5B-0343-BC44-9B38-2A12E76BC6B8}"/>
              </a:ext>
            </a:extLst>
          </p:cNvPr>
          <p:cNvSpPr>
            <a:spLocks noChangeArrowheads="1"/>
          </p:cNvSpPr>
          <p:nvPr/>
        </p:nvSpPr>
        <p:spPr bwMode="auto">
          <a:xfrm>
            <a:off x="1202551" y="1951861"/>
            <a:ext cx="4810846" cy="295539"/>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r>
              <a:rPr lang="ja-JP" altLang="en-US" sz="900">
                <a:latin typeface="MS PGothic" panose="020B0600070205080204" pitchFamily="34" charset="-128"/>
                <a:ea typeface="MS PGothic" panose="020B0600070205080204" pitchFamily="34" charset="-128"/>
                <a:cs typeface="A-OTF Jun Pro 101" panose="020F0300000000000000" pitchFamily="34" charset="-128"/>
              </a:rPr>
              <a:t>個々の処方薬について後発医薬品への変更に差し支えがある場合、☑️を入れ記名・押印する。</a:t>
            </a:r>
          </a:p>
        </p:txBody>
      </p:sp>
      <p:sp>
        <p:nvSpPr>
          <p:cNvPr id="74" name="Rectangle 7">
            <a:extLst>
              <a:ext uri="{FF2B5EF4-FFF2-40B4-BE49-F238E27FC236}">
                <a16:creationId xmlns:a16="http://schemas.microsoft.com/office/drawing/2014/main" id="{696E8F29-988C-F640-840B-45C7E164F167}"/>
              </a:ext>
            </a:extLst>
          </p:cNvPr>
          <p:cNvSpPr>
            <a:spLocks noChangeArrowheads="1"/>
          </p:cNvSpPr>
          <p:nvPr/>
        </p:nvSpPr>
        <p:spPr bwMode="auto">
          <a:xfrm>
            <a:off x="867470" y="2247399"/>
            <a:ext cx="335078" cy="5388126"/>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5" name="Rectangle 10">
            <a:extLst>
              <a:ext uri="{FF2B5EF4-FFF2-40B4-BE49-F238E27FC236}">
                <a16:creationId xmlns:a16="http://schemas.microsoft.com/office/drawing/2014/main" id="{A4888EBD-86FF-C14B-A91D-F19CE559B65C}"/>
              </a:ext>
            </a:extLst>
          </p:cNvPr>
          <p:cNvSpPr>
            <a:spLocks noChangeArrowheads="1"/>
          </p:cNvSpPr>
          <p:nvPr/>
        </p:nvSpPr>
        <p:spPr bwMode="auto">
          <a:xfrm>
            <a:off x="541865" y="7634613"/>
            <a:ext cx="326973" cy="1156602"/>
          </a:xfrm>
          <a:prstGeom prst="rect">
            <a:avLst/>
          </a:prstGeom>
          <a:solidFill>
            <a:srgbClr val="FFFFFF"/>
          </a:solidFill>
          <a:ln w="14288" cap="flat">
            <a:solidFill>
              <a:srgbClr val="040000"/>
            </a:solidFill>
            <a:prstDash val="solid"/>
            <a:miter lim="800000"/>
            <a:headEnd/>
            <a:tailEnd/>
          </a:ln>
        </p:spPr>
        <p:txBody>
          <a:bodyPr vert="eaVert" wrap="square" lIns="91440" tIns="45720" rIns="91440" bIns="45720" numCol="1" anchor="ctr" anchorCtr="0" compatLnSpc="1">
            <a:prstTxWarp prst="textNoShape">
              <a:avLst/>
            </a:prstTxWarp>
          </a:bodyPr>
          <a:lstStyle/>
          <a:p>
            <a:pPr algn="ctr"/>
            <a:r>
              <a:rPr lang="ja-JP" altLang="en-US" sz="1400">
                <a:latin typeface="MS PGothic" panose="020B0600070205080204" pitchFamily="34" charset="-128"/>
                <a:ea typeface="MS PGothic" panose="020B0600070205080204" pitchFamily="34" charset="-128"/>
                <a:cs typeface="A-OTF Jun Pro 101" panose="020F0300000000000000" pitchFamily="34" charset="-128"/>
              </a:rPr>
              <a:t>備　考</a:t>
            </a:r>
          </a:p>
        </p:txBody>
      </p:sp>
      <p:sp>
        <p:nvSpPr>
          <p:cNvPr id="76" name="Rectangle 11">
            <a:extLst>
              <a:ext uri="{FF2B5EF4-FFF2-40B4-BE49-F238E27FC236}">
                <a16:creationId xmlns:a16="http://schemas.microsoft.com/office/drawing/2014/main" id="{DB2283C1-8D31-6E44-B663-8A8F22DB2C86}"/>
              </a:ext>
            </a:extLst>
          </p:cNvPr>
          <p:cNvSpPr>
            <a:spLocks noChangeArrowheads="1"/>
          </p:cNvSpPr>
          <p:nvPr/>
        </p:nvSpPr>
        <p:spPr bwMode="auto">
          <a:xfrm>
            <a:off x="3969420" y="7634613"/>
            <a:ext cx="2043976" cy="1156602"/>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7" name="Rectangle 11">
            <a:extLst>
              <a:ext uri="{FF2B5EF4-FFF2-40B4-BE49-F238E27FC236}">
                <a16:creationId xmlns:a16="http://schemas.microsoft.com/office/drawing/2014/main" id="{656A5116-17C4-104D-B79F-76573E321605}"/>
              </a:ext>
            </a:extLst>
          </p:cNvPr>
          <p:cNvSpPr>
            <a:spLocks noChangeArrowheads="1"/>
          </p:cNvSpPr>
          <p:nvPr/>
        </p:nvSpPr>
        <p:spPr bwMode="auto">
          <a:xfrm>
            <a:off x="867470" y="7636538"/>
            <a:ext cx="3100581" cy="512161"/>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8" name="Rectangle 11">
            <a:extLst>
              <a:ext uri="{FF2B5EF4-FFF2-40B4-BE49-F238E27FC236}">
                <a16:creationId xmlns:a16="http://schemas.microsoft.com/office/drawing/2014/main" id="{BEBA83AA-E977-3F4A-B39D-ECF9006C1FD5}"/>
              </a:ext>
            </a:extLst>
          </p:cNvPr>
          <p:cNvSpPr>
            <a:spLocks noChangeArrowheads="1"/>
          </p:cNvSpPr>
          <p:nvPr/>
        </p:nvSpPr>
        <p:spPr bwMode="auto">
          <a:xfrm>
            <a:off x="867471" y="8381423"/>
            <a:ext cx="3100581" cy="410805"/>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r>
              <a:rPr lang="ja-JP" altLang="en-US" sz="1100" dirty="0">
                <a:latin typeface="MS PGothic" panose="020B0600070205080204" pitchFamily="34" charset="-128"/>
                <a:ea typeface="MS PGothic" panose="020B0600070205080204" pitchFamily="34" charset="-128"/>
                <a:cs typeface="A-OTF Jun Pro 101" panose="020F0300000000000000" pitchFamily="34" charset="-128"/>
              </a:rPr>
              <a:t>保険医署名　　　　　　　　　　　　　　　　　　　　　　印</a:t>
            </a:r>
            <a:endParaRPr lang="en-US" altLang="ja-JP" sz="1100"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79" name="Rectangle 11">
            <a:extLst>
              <a:ext uri="{FF2B5EF4-FFF2-40B4-BE49-F238E27FC236}">
                <a16:creationId xmlns:a16="http://schemas.microsoft.com/office/drawing/2014/main" id="{189B2F18-6FA4-C140-90B6-98AA49CBABC4}"/>
              </a:ext>
            </a:extLst>
          </p:cNvPr>
          <p:cNvSpPr>
            <a:spLocks noChangeArrowheads="1"/>
          </p:cNvSpPr>
          <p:nvPr/>
        </p:nvSpPr>
        <p:spPr bwMode="auto">
          <a:xfrm>
            <a:off x="867470" y="8151875"/>
            <a:ext cx="3100581" cy="229547"/>
          </a:xfrm>
          <a:prstGeom prst="rect">
            <a:avLst/>
          </a:prstGeom>
          <a:solidFill>
            <a:srgbClr val="FFFFFF"/>
          </a:solidFill>
          <a:ln w="14288" cap="flat">
            <a:solidFill>
              <a:srgbClr val="040000"/>
            </a:solidFill>
            <a:prstDash val="solid"/>
            <a:miter lim="800000"/>
            <a:headEnd/>
            <a:tailEnd/>
          </a:ln>
        </p:spPr>
        <p:txBody>
          <a:bodyPr vert="horz" wrap="square" lIns="91440" tIns="45720" rIns="91440" bIns="45720" numCol="1" anchor="ctr" anchorCtr="0" compatLnSpc="1">
            <a:prstTxWarp prst="textNoShape">
              <a:avLst/>
            </a:prstTxWarp>
          </a:bodyPr>
          <a:lstStyle/>
          <a:p>
            <a:r>
              <a:rPr lang="ja-JP" altLang="en-US" sz="900">
                <a:latin typeface="MS PGothic" panose="020B0600070205080204" pitchFamily="34" charset="-128"/>
                <a:ea typeface="MS PGothic" panose="020B0600070205080204" pitchFamily="34" charset="-128"/>
                <a:cs typeface="A-OTF Jun Pro 101" panose="020F0300000000000000" pitchFamily="34" charset="-128"/>
              </a:rPr>
              <a:t>「変更不可」に</a:t>
            </a:r>
            <a:r>
              <a:rPr lang="en-US" altLang="ja-JP" sz="900" dirty="0">
                <a:latin typeface="MS PGothic" panose="020B0600070205080204" pitchFamily="34" charset="-128"/>
                <a:ea typeface="MS PGothic" panose="020B0600070205080204" pitchFamily="34" charset="-128"/>
                <a:cs typeface="A-OTF Jun Pro 101" panose="020F0300000000000000" pitchFamily="34" charset="-128"/>
              </a:rPr>
              <a:t>×</a:t>
            </a:r>
            <a:r>
              <a:rPr lang="ja-JP" altLang="en-US" sz="900">
                <a:latin typeface="MS PGothic" panose="020B0600070205080204" pitchFamily="34" charset="-128"/>
                <a:ea typeface="MS PGothic" panose="020B0600070205080204" pitchFamily="34" charset="-128"/>
                <a:cs typeface="A-OTF Jun Pro 101" panose="020F0300000000000000" pitchFamily="34" charset="-128"/>
              </a:rPr>
              <a:t>を記載した場合は記名・押印すること。</a:t>
            </a:r>
          </a:p>
        </p:txBody>
      </p:sp>
      <p:sp>
        <p:nvSpPr>
          <p:cNvPr id="80" name="正方形/長方形 79">
            <a:extLst>
              <a:ext uri="{FF2B5EF4-FFF2-40B4-BE49-F238E27FC236}">
                <a16:creationId xmlns:a16="http://schemas.microsoft.com/office/drawing/2014/main" id="{D94CE6E4-D872-274E-817F-1AA5DBD868AC}"/>
              </a:ext>
            </a:extLst>
          </p:cNvPr>
          <p:cNvSpPr/>
          <p:nvPr/>
        </p:nvSpPr>
        <p:spPr>
          <a:xfrm>
            <a:off x="3929662" y="7730236"/>
            <a:ext cx="1026243" cy="954107"/>
          </a:xfrm>
          <a:prstGeom prst="rect">
            <a:avLst/>
          </a:prstGeom>
        </p:spPr>
        <p:txBody>
          <a:bodyPr wrap="square">
            <a:spAutoFit/>
          </a:bodyPr>
          <a:lstStyle/>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このＱＲコードを</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読み取ることで</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問題を印刷でき</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るサイトへ接続</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でき、今回処方</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の添付文書の</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a:p>
            <a:r>
              <a:rPr lang="ja-JP" altLang="en-US" sz="800" dirty="0">
                <a:latin typeface="MS PGothic" panose="020B0600070205080204" pitchFamily="34" charset="-128"/>
                <a:ea typeface="MS PGothic" panose="020B0600070205080204" pitchFamily="34" charset="-128"/>
                <a:cs typeface="A-OTF Jun Pro 101" panose="020F0300000000000000" pitchFamily="34" charset="-128"/>
              </a:rPr>
              <a:t>確認もできます</a:t>
            </a:r>
            <a:endParaRPr lang="en-US" altLang="ja-JP" sz="800"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83" name="正方形/長方形 82">
            <a:extLst>
              <a:ext uri="{FF2B5EF4-FFF2-40B4-BE49-F238E27FC236}">
                <a16:creationId xmlns:a16="http://schemas.microsoft.com/office/drawing/2014/main" id="{EAB1FB21-11DB-7340-8E26-9B2DF4F7A939}"/>
              </a:ext>
            </a:extLst>
          </p:cNvPr>
          <p:cNvSpPr/>
          <p:nvPr/>
        </p:nvSpPr>
        <p:spPr>
          <a:xfrm>
            <a:off x="596147" y="1022898"/>
            <a:ext cx="543738" cy="307777"/>
          </a:xfrm>
          <a:prstGeom prst="rect">
            <a:avLst/>
          </a:prstGeom>
        </p:spPr>
        <p:txBody>
          <a:bodyPr wrap="none">
            <a:spAutoFit/>
          </a:bodyPr>
          <a:lstStyle/>
          <a:p>
            <a:pPr lvl="0" eaLnBrk="0" fontAlgn="base" hangingPunct="0">
              <a:spcBef>
                <a:spcPct val="0"/>
              </a:spcBef>
              <a:spcAft>
                <a:spcPct val="0"/>
              </a:spcAft>
            </a:pPr>
            <a:r>
              <a:rPr lang="ja-JP" altLang="en-US" sz="140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氏名</a:t>
            </a:r>
            <a:endParaRPr lang="ja-JP" altLang="ja-JP" sz="1400"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84" name="Rectangle 26">
            <a:extLst>
              <a:ext uri="{FF2B5EF4-FFF2-40B4-BE49-F238E27FC236}">
                <a16:creationId xmlns:a16="http://schemas.microsoft.com/office/drawing/2014/main" id="{B7077A1A-F749-6640-BB53-A594BA75135B}"/>
              </a:ext>
            </a:extLst>
          </p:cNvPr>
          <p:cNvSpPr>
            <a:spLocks noChangeArrowheads="1"/>
          </p:cNvSpPr>
          <p:nvPr/>
        </p:nvSpPr>
        <p:spPr bwMode="auto">
          <a:xfrm>
            <a:off x="695147" y="930321"/>
            <a:ext cx="3446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67"/>
            <a:r>
              <a:rPr lang="ja-JP" altLang="en-US" sz="800" dirty="0">
                <a:solidFill>
                  <a:srgbClr val="000000"/>
                </a:solidFill>
                <a:latin typeface="MS PGothic" panose="020B0600070205080204" pitchFamily="34" charset="-128"/>
                <a:ea typeface="MS PGothic" panose="020B0600070205080204" pitchFamily="34" charset="-128"/>
                <a:cs typeface="A-OTF Jun Pro 101" panose="020F0300000000000000" pitchFamily="34" charset="-128"/>
              </a:rPr>
              <a:t>カタカナ</a:t>
            </a:r>
            <a:endParaRPr lang="ja-JP" altLang="ja-JP" dirty="0">
              <a:latin typeface="MS PGothic" panose="020B0600070205080204" pitchFamily="34" charset="-128"/>
              <a:ea typeface="MS PGothic" panose="020B0600070205080204" pitchFamily="34" charset="-128"/>
              <a:cs typeface="A-OTF Jun Pro 101" panose="020F0300000000000000" pitchFamily="34" charset="-128"/>
            </a:endParaRPr>
          </a:p>
        </p:txBody>
      </p:sp>
      <p:sp>
        <p:nvSpPr>
          <p:cNvPr id="85" name="Rectangle 26">
            <a:extLst>
              <a:ext uri="{FF2B5EF4-FFF2-40B4-BE49-F238E27FC236}">
                <a16:creationId xmlns:a16="http://schemas.microsoft.com/office/drawing/2014/main" id="{CF036893-A8E7-D647-A095-73C5CCFD4591}"/>
              </a:ext>
            </a:extLst>
          </p:cNvPr>
          <p:cNvSpPr>
            <a:spLocks noChangeArrowheads="1"/>
          </p:cNvSpPr>
          <p:nvPr/>
        </p:nvSpPr>
        <p:spPr bwMode="auto">
          <a:xfrm>
            <a:off x="4094408" y="1360887"/>
            <a:ext cx="36548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67"/>
            <a:r>
              <a:rPr lang="ja-JP" altLang="en-US" sz="800">
                <a:solidFill>
                  <a:srgbClr val="000000"/>
                </a:solidFill>
                <a:latin typeface="MS PGothic" panose="020B0600070205080204" pitchFamily="34" charset="-128"/>
                <a:ea typeface="MS PGothic" panose="020B0600070205080204" pitchFamily="34" charset="-128"/>
              </a:rPr>
              <a:t>マチガイ</a:t>
            </a:r>
            <a:endParaRPr lang="ja-JP" altLang="ja-JP" dirty="0">
              <a:latin typeface="MS PGothic" panose="020B0600070205080204" pitchFamily="34" charset="-128"/>
              <a:ea typeface="MS PGothic" panose="020B0600070205080204" pitchFamily="34"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9350" y="7692156"/>
            <a:ext cx="1080000" cy="1080000"/>
          </a:xfrm>
          <a:prstGeom prst="rect">
            <a:avLst/>
          </a:prstGeom>
        </p:spPr>
      </p:pic>
      <p:graphicFrame>
        <p:nvGraphicFramePr>
          <p:cNvPr id="5" name="表 9">
            <a:extLst>
              <a:ext uri="{FF2B5EF4-FFF2-40B4-BE49-F238E27FC236}">
                <a16:creationId xmlns:a16="http://schemas.microsoft.com/office/drawing/2014/main" id="{9353C021-B0C8-49CF-DFBE-98340A2EA713}"/>
              </a:ext>
            </a:extLst>
          </p:cNvPr>
          <p:cNvGraphicFramePr>
            <a:graphicFrameLocks noGrp="1"/>
          </p:cNvGraphicFramePr>
          <p:nvPr>
            <p:extLst>
              <p:ext uri="{D42A27DB-BD31-4B8C-83A1-F6EECF244321}">
                <p14:modId xmlns:p14="http://schemas.microsoft.com/office/powerpoint/2010/main" val="2096807312"/>
              </p:ext>
            </p:extLst>
          </p:nvPr>
        </p:nvGraphicFramePr>
        <p:xfrm>
          <a:off x="873618" y="6731785"/>
          <a:ext cx="5134758" cy="897216"/>
        </p:xfrm>
        <a:graphic>
          <a:graphicData uri="http://schemas.openxmlformats.org/drawingml/2006/table">
            <a:tbl>
              <a:tblPr firstRow="1" bandRow="1">
                <a:tableStyleId>{5940675A-B579-460E-94D1-54222C63F5DA}</a:tableStyleId>
              </a:tblPr>
              <a:tblGrid>
                <a:gridCol w="855793">
                  <a:extLst>
                    <a:ext uri="{9D8B030D-6E8A-4147-A177-3AD203B41FA5}">
                      <a16:colId xmlns:a16="http://schemas.microsoft.com/office/drawing/2014/main" val="3408291020"/>
                    </a:ext>
                  </a:extLst>
                </a:gridCol>
                <a:gridCol w="855793">
                  <a:extLst>
                    <a:ext uri="{9D8B030D-6E8A-4147-A177-3AD203B41FA5}">
                      <a16:colId xmlns:a16="http://schemas.microsoft.com/office/drawing/2014/main" val="3252741555"/>
                    </a:ext>
                  </a:extLst>
                </a:gridCol>
                <a:gridCol w="855793">
                  <a:extLst>
                    <a:ext uri="{9D8B030D-6E8A-4147-A177-3AD203B41FA5}">
                      <a16:colId xmlns:a16="http://schemas.microsoft.com/office/drawing/2014/main" val="606248751"/>
                    </a:ext>
                  </a:extLst>
                </a:gridCol>
                <a:gridCol w="855793">
                  <a:extLst>
                    <a:ext uri="{9D8B030D-6E8A-4147-A177-3AD203B41FA5}">
                      <a16:colId xmlns:a16="http://schemas.microsoft.com/office/drawing/2014/main" val="2907229766"/>
                    </a:ext>
                  </a:extLst>
                </a:gridCol>
                <a:gridCol w="855793">
                  <a:extLst>
                    <a:ext uri="{9D8B030D-6E8A-4147-A177-3AD203B41FA5}">
                      <a16:colId xmlns:a16="http://schemas.microsoft.com/office/drawing/2014/main" val="3146856528"/>
                    </a:ext>
                  </a:extLst>
                </a:gridCol>
                <a:gridCol w="855793">
                  <a:extLst>
                    <a:ext uri="{9D8B030D-6E8A-4147-A177-3AD203B41FA5}">
                      <a16:colId xmlns:a16="http://schemas.microsoft.com/office/drawing/2014/main" val="513573230"/>
                    </a:ext>
                  </a:extLst>
                </a:gridCol>
              </a:tblGrid>
              <a:tr h="149277">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WBC</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Hb</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PLT</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CPK</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CRP</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Cr</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extLst>
                  <a:ext uri="{0D108BD9-81ED-4DB2-BD59-A6C34878D82A}">
                    <a16:rowId xmlns:a16="http://schemas.microsoft.com/office/drawing/2014/main" val="636692085"/>
                  </a:ext>
                </a:extLst>
              </a:tr>
              <a:tr h="128461">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5000</a:t>
                      </a: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12.4</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262</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88</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0.02</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1.2</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extLst>
                  <a:ext uri="{0D108BD9-81ED-4DB2-BD59-A6C34878D82A}">
                    <a16:rowId xmlns:a16="http://schemas.microsoft.com/office/drawing/2014/main" val="738490219"/>
                  </a:ext>
                </a:extLst>
              </a:tr>
              <a:tr h="215742">
                <a:tc>
                  <a:txBody>
                    <a:bodyPr/>
                    <a:lstStyle/>
                    <a:p>
                      <a:pPr algn="ctr"/>
                      <a:r>
                        <a:rPr kumimoji="1" lang="ja-JP" altLang="en-US" sz="1000">
                          <a:solidFill>
                            <a:schemeClr val="tx1"/>
                          </a:solidFill>
                          <a:latin typeface="MS PGothic" panose="020B0600070205080204" pitchFamily="34" charset="-128"/>
                          <a:ea typeface="MS PGothic" panose="020B0600070205080204" pitchFamily="34" charset="-128"/>
                        </a:rPr>
                        <a:t>標準化</a:t>
                      </a:r>
                      <a:r>
                        <a:rPr kumimoji="1" lang="en-US" altLang="ja-JP" sz="1000" dirty="0">
                          <a:solidFill>
                            <a:schemeClr val="tx1"/>
                          </a:solidFill>
                          <a:latin typeface="MS PGothic" panose="020B0600070205080204" pitchFamily="34" charset="-128"/>
                          <a:ea typeface="MS PGothic" panose="020B0600070205080204" pitchFamily="34" charset="-128"/>
                        </a:rPr>
                        <a:t>eGFR</a:t>
                      </a: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AST</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ALT</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T-</a:t>
                      </a:r>
                      <a:r>
                        <a:rPr kumimoji="1" lang="en-US" altLang="ja-JP" sz="1000" dirty="0" err="1">
                          <a:solidFill>
                            <a:schemeClr val="tx1"/>
                          </a:solidFill>
                          <a:latin typeface="MS PGothic" panose="020B0600070205080204" pitchFamily="34" charset="-128"/>
                          <a:ea typeface="MS PGothic" panose="020B0600070205080204" pitchFamily="34" charset="-128"/>
                        </a:rPr>
                        <a:t>Bil</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K</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HbA1c</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extLst>
                  <a:ext uri="{0D108BD9-81ED-4DB2-BD59-A6C34878D82A}">
                    <a16:rowId xmlns:a16="http://schemas.microsoft.com/office/drawing/2014/main" val="1422043834"/>
                  </a:ext>
                </a:extLst>
              </a:tr>
              <a:tr h="128461">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42</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14</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algn="ctr"/>
                      <a:r>
                        <a:rPr kumimoji="1" lang="en-US" altLang="ja-JP" sz="1000" dirty="0">
                          <a:solidFill>
                            <a:schemeClr val="tx1"/>
                          </a:solidFill>
                          <a:latin typeface="MS PGothic" panose="020B0600070205080204" pitchFamily="34" charset="-128"/>
                          <a:ea typeface="MS PGothic" panose="020B0600070205080204" pitchFamily="34" charset="-128"/>
                        </a:rPr>
                        <a:t>16</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0.5</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4.5</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S PGothic" panose="020B0600070205080204" pitchFamily="34" charset="-128"/>
                          <a:ea typeface="MS PGothic" panose="020B0600070205080204" pitchFamily="34" charset="-128"/>
                        </a:rPr>
                        <a:t>6.0</a:t>
                      </a:r>
                      <a:endParaRPr kumimoji="1" lang="ja-JP" altLang="en-US" sz="1000">
                        <a:solidFill>
                          <a:schemeClr val="tx1"/>
                        </a:solidFill>
                        <a:latin typeface="MS PGothic" panose="020B0600070205080204" pitchFamily="34" charset="-128"/>
                        <a:ea typeface="MS PGothic" panose="020B0600070205080204" pitchFamily="34" charset="-128"/>
                      </a:endParaRPr>
                    </a:p>
                  </a:txBody>
                  <a:tcPr marL="71903" marR="71903" marT="35952" marB="35952">
                    <a:solidFill>
                      <a:schemeClr val="bg1"/>
                    </a:solidFill>
                  </a:tcPr>
                </a:tc>
                <a:extLst>
                  <a:ext uri="{0D108BD9-81ED-4DB2-BD59-A6C34878D82A}">
                    <a16:rowId xmlns:a16="http://schemas.microsoft.com/office/drawing/2014/main" val="3556727355"/>
                  </a:ext>
                </a:extLst>
              </a:tr>
            </a:tbl>
          </a:graphicData>
        </a:graphic>
      </p:graphicFrame>
      <p:cxnSp>
        <p:nvCxnSpPr>
          <p:cNvPr id="10" name="直線コネクタ 9">
            <a:extLst>
              <a:ext uri="{FF2B5EF4-FFF2-40B4-BE49-F238E27FC236}">
                <a16:creationId xmlns:a16="http://schemas.microsoft.com/office/drawing/2014/main" id="{32F2D76F-531D-BEA1-0519-E63BDBC26861}"/>
              </a:ext>
            </a:extLst>
          </p:cNvPr>
          <p:cNvCxnSpPr/>
          <p:nvPr/>
        </p:nvCxnSpPr>
        <p:spPr>
          <a:xfrm>
            <a:off x="4911435" y="7778857"/>
            <a:ext cx="914400" cy="914400"/>
          </a:xfrm>
          <a:prstGeom prst="line">
            <a:avLst/>
          </a:prstGeom>
          <a:ln w="41275"/>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FFF96CF8-6AAE-B723-1E17-018B210DABEA}"/>
              </a:ext>
            </a:extLst>
          </p:cNvPr>
          <p:cNvCxnSpPr>
            <a:cxnSpLocks/>
          </p:cNvCxnSpPr>
          <p:nvPr/>
        </p:nvCxnSpPr>
        <p:spPr>
          <a:xfrm>
            <a:off x="313313" y="1184131"/>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B15DE1D0-DAB2-5CE6-4E6F-65B937DF1C98}"/>
              </a:ext>
            </a:extLst>
          </p:cNvPr>
          <p:cNvSpPr txBox="1"/>
          <p:nvPr/>
        </p:nvSpPr>
        <p:spPr>
          <a:xfrm>
            <a:off x="-862615" y="1060478"/>
            <a:ext cx="1332415" cy="253916"/>
          </a:xfrm>
          <a:prstGeom prst="rect">
            <a:avLst/>
          </a:prstGeom>
          <a:solidFill>
            <a:schemeClr val="bg1">
              <a:lumMod val="95000"/>
            </a:schemeClr>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患者名はそのままで</a:t>
            </a:r>
          </a:p>
        </p:txBody>
      </p:sp>
      <p:cxnSp>
        <p:nvCxnSpPr>
          <p:cNvPr id="18" name="直線矢印コネクタ 17">
            <a:extLst>
              <a:ext uri="{FF2B5EF4-FFF2-40B4-BE49-F238E27FC236}">
                <a16:creationId xmlns:a16="http://schemas.microsoft.com/office/drawing/2014/main" id="{339B9EB4-5103-336B-CA6B-97D328F9AC74}"/>
              </a:ext>
            </a:extLst>
          </p:cNvPr>
          <p:cNvCxnSpPr>
            <a:cxnSpLocks/>
          </p:cNvCxnSpPr>
          <p:nvPr/>
        </p:nvCxnSpPr>
        <p:spPr>
          <a:xfrm>
            <a:off x="313313" y="1667523"/>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B6D25C14-32CA-58B4-4FF9-4D3E59CA9A97}"/>
              </a:ext>
            </a:extLst>
          </p:cNvPr>
          <p:cNvSpPr txBox="1"/>
          <p:nvPr/>
        </p:nvSpPr>
        <p:spPr>
          <a:xfrm>
            <a:off x="-862615" y="1459774"/>
            <a:ext cx="1332415" cy="415498"/>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年齢</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性別は、問題に応じて変更する</a:t>
            </a:r>
          </a:p>
        </p:txBody>
      </p:sp>
      <p:cxnSp>
        <p:nvCxnSpPr>
          <p:cNvPr id="20" name="直線矢印コネクタ 19">
            <a:extLst>
              <a:ext uri="{FF2B5EF4-FFF2-40B4-BE49-F238E27FC236}">
                <a16:creationId xmlns:a16="http://schemas.microsoft.com/office/drawing/2014/main" id="{A641ED1B-A699-75E7-C811-C4481A58C95F}"/>
              </a:ext>
            </a:extLst>
          </p:cNvPr>
          <p:cNvCxnSpPr>
            <a:cxnSpLocks/>
          </p:cNvCxnSpPr>
          <p:nvPr/>
        </p:nvCxnSpPr>
        <p:spPr>
          <a:xfrm flipH="1">
            <a:off x="5047015" y="1599306"/>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E04153C7-17B3-CAE9-B702-61E6ED31A25B}"/>
              </a:ext>
            </a:extLst>
          </p:cNvPr>
          <p:cNvSpPr txBox="1"/>
          <p:nvPr/>
        </p:nvSpPr>
        <p:spPr>
          <a:xfrm flipH="1">
            <a:off x="5278635" y="1305121"/>
            <a:ext cx="1332415" cy="577081"/>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診療科は問題に応じて変更する。医師名はそのままで</a:t>
            </a:r>
          </a:p>
        </p:txBody>
      </p:sp>
      <p:cxnSp>
        <p:nvCxnSpPr>
          <p:cNvPr id="22" name="直線矢印コネクタ 21">
            <a:extLst>
              <a:ext uri="{FF2B5EF4-FFF2-40B4-BE49-F238E27FC236}">
                <a16:creationId xmlns:a16="http://schemas.microsoft.com/office/drawing/2014/main" id="{CC880F43-4537-F112-1ABD-3E2E0A151D70}"/>
              </a:ext>
            </a:extLst>
          </p:cNvPr>
          <p:cNvCxnSpPr>
            <a:cxnSpLocks/>
          </p:cNvCxnSpPr>
          <p:nvPr/>
        </p:nvCxnSpPr>
        <p:spPr>
          <a:xfrm>
            <a:off x="823033" y="2746226"/>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E0C7CABB-465C-2D2B-CD33-D2E8FBA581F0}"/>
              </a:ext>
            </a:extLst>
          </p:cNvPr>
          <p:cNvSpPr txBox="1"/>
          <p:nvPr/>
        </p:nvSpPr>
        <p:spPr>
          <a:xfrm>
            <a:off x="-352895" y="2538477"/>
            <a:ext cx="1332415" cy="1546577"/>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問題要素となる薬の薬品名や用法・用量などを記載してください。</a:t>
            </a:r>
            <a:endParaRPr kumimoji="1" lang="en-US" altLang="ja-JP" sz="1050" dirty="0">
              <a:latin typeface="MS PGothic" panose="020B0600070205080204" pitchFamily="34" charset="-128"/>
              <a:ea typeface="MS PGothic" panose="020B0600070205080204" pitchFamily="34" charset="-128"/>
            </a:endParaRPr>
          </a:p>
          <a:p>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ただし、薬は他科の併用薬も合わせて１０個まででお願いします</a:t>
            </a:r>
          </a:p>
        </p:txBody>
      </p:sp>
      <p:cxnSp>
        <p:nvCxnSpPr>
          <p:cNvPr id="25" name="直線矢印コネクタ 24">
            <a:extLst>
              <a:ext uri="{FF2B5EF4-FFF2-40B4-BE49-F238E27FC236}">
                <a16:creationId xmlns:a16="http://schemas.microsoft.com/office/drawing/2014/main" id="{DCB58778-65F7-ADE8-45FE-B43982C9415C}"/>
              </a:ext>
            </a:extLst>
          </p:cNvPr>
          <p:cNvCxnSpPr>
            <a:cxnSpLocks/>
          </p:cNvCxnSpPr>
          <p:nvPr/>
        </p:nvCxnSpPr>
        <p:spPr>
          <a:xfrm>
            <a:off x="469800" y="6857677"/>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5338FC07-17DE-8273-EC4F-B6B516E8BADB}"/>
              </a:ext>
            </a:extLst>
          </p:cNvPr>
          <p:cNvSpPr txBox="1"/>
          <p:nvPr/>
        </p:nvSpPr>
        <p:spPr>
          <a:xfrm>
            <a:off x="-762183" y="6602122"/>
            <a:ext cx="1332415" cy="577081"/>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問題要素となる検査値があれば記載してください。</a:t>
            </a:r>
            <a:endParaRPr kumimoji="1" lang="en-US" altLang="ja-JP" sz="1050" dirty="0">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86781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D2452B8-53C3-1440-9521-666FFEF0C57D}"/>
              </a:ext>
            </a:extLst>
          </p:cNvPr>
          <p:cNvGraphicFramePr>
            <a:graphicFrameLocks noGrp="1"/>
          </p:cNvGraphicFramePr>
          <p:nvPr>
            <p:extLst>
              <p:ext uri="{D42A27DB-BD31-4B8C-83A1-F6EECF244321}">
                <p14:modId xmlns:p14="http://schemas.microsoft.com/office/powerpoint/2010/main" val="3103961642"/>
              </p:ext>
            </p:extLst>
          </p:nvPr>
        </p:nvGraphicFramePr>
        <p:xfrm>
          <a:off x="540600" y="1939745"/>
          <a:ext cx="5471999" cy="4610100"/>
        </p:xfrm>
        <a:graphic>
          <a:graphicData uri="http://schemas.openxmlformats.org/drawingml/2006/table">
            <a:tbl>
              <a:tblPr firstRow="1" bandRow="1">
                <a:tableStyleId>{72833802-FEF1-4C79-8D5D-14CF1EAF98D9}</a:tableStyleId>
              </a:tblPr>
              <a:tblGrid>
                <a:gridCol w="2322624">
                  <a:extLst>
                    <a:ext uri="{9D8B030D-6E8A-4147-A177-3AD203B41FA5}">
                      <a16:colId xmlns:a16="http://schemas.microsoft.com/office/drawing/2014/main" val="754739724"/>
                    </a:ext>
                  </a:extLst>
                </a:gridCol>
                <a:gridCol w="629875">
                  <a:extLst>
                    <a:ext uri="{9D8B030D-6E8A-4147-A177-3AD203B41FA5}">
                      <a16:colId xmlns:a16="http://schemas.microsoft.com/office/drawing/2014/main" val="796023585"/>
                    </a:ext>
                  </a:extLst>
                </a:gridCol>
                <a:gridCol w="629875">
                  <a:extLst>
                    <a:ext uri="{9D8B030D-6E8A-4147-A177-3AD203B41FA5}">
                      <a16:colId xmlns:a16="http://schemas.microsoft.com/office/drawing/2014/main" val="2667449092"/>
                    </a:ext>
                  </a:extLst>
                </a:gridCol>
                <a:gridCol w="629875">
                  <a:extLst>
                    <a:ext uri="{9D8B030D-6E8A-4147-A177-3AD203B41FA5}">
                      <a16:colId xmlns:a16="http://schemas.microsoft.com/office/drawing/2014/main" val="2135754905"/>
                    </a:ext>
                  </a:extLst>
                </a:gridCol>
                <a:gridCol w="629875">
                  <a:extLst>
                    <a:ext uri="{9D8B030D-6E8A-4147-A177-3AD203B41FA5}">
                      <a16:colId xmlns:a16="http://schemas.microsoft.com/office/drawing/2014/main" val="1192668149"/>
                    </a:ext>
                  </a:extLst>
                </a:gridCol>
                <a:gridCol w="629875">
                  <a:extLst>
                    <a:ext uri="{9D8B030D-6E8A-4147-A177-3AD203B41FA5}">
                      <a16:colId xmlns:a16="http://schemas.microsoft.com/office/drawing/2014/main" val="417947008"/>
                    </a:ext>
                  </a:extLst>
                </a:gridCol>
              </a:tblGrid>
              <a:tr h="251460">
                <a:tc>
                  <a:txBody>
                    <a:bodyPr/>
                    <a:lstStyle/>
                    <a:p>
                      <a:r>
                        <a:rPr kumimoji="1" lang="ja-JP" altLang="en-US" sz="1000" dirty="0">
                          <a:latin typeface="MS PGothic" panose="020B0600070205080204" pitchFamily="34" charset="-128"/>
                          <a:ea typeface="MS PGothic" panose="020B0600070205080204" pitchFamily="34" charset="-128"/>
                        </a:rPr>
                        <a:t>医薬品名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a:latin typeface="MS PGothic" panose="020B0600070205080204" pitchFamily="34" charset="-128"/>
                          <a:ea typeface="MS PGothic" panose="020B0600070205080204" pitchFamily="34" charset="-128"/>
                        </a:rPr>
                        <a:t>今回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10</a:t>
                      </a:r>
                      <a:r>
                        <a:rPr kumimoji="1" lang="ja-JP" altLang="en-US" sz="1000">
                          <a:latin typeface="MS PGothic" panose="020B0600070205080204" pitchFamily="34" charset="-128"/>
                          <a:ea typeface="MS PGothic" panose="020B0600070205080204" pitchFamily="34" charset="-128"/>
                        </a:rPr>
                        <a:t>日前</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30</a:t>
                      </a:r>
                      <a:r>
                        <a:rPr kumimoji="1" lang="ja-JP" altLang="en-US" sz="1000" dirty="0">
                          <a:latin typeface="MS PGothic" panose="020B0600070205080204" pitchFamily="34" charset="-128"/>
                          <a:ea typeface="MS PGothic" panose="020B0600070205080204" pitchFamily="34" charset="-128"/>
                        </a:rPr>
                        <a:t>日前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38</a:t>
                      </a:r>
                      <a:r>
                        <a:rPr kumimoji="1" lang="ja-JP" altLang="en-US" sz="1000">
                          <a:latin typeface="MS PGothic" panose="020B0600070205080204" pitchFamily="34" charset="-128"/>
                          <a:ea typeface="MS PGothic" panose="020B0600070205080204" pitchFamily="34" charset="-128"/>
                        </a:rPr>
                        <a:t>日前</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60</a:t>
                      </a:r>
                      <a:r>
                        <a:rPr kumimoji="1" lang="ja-JP" altLang="en-US" sz="1000">
                          <a:latin typeface="MS PGothic" panose="020B0600070205080204" pitchFamily="34" charset="-128"/>
                          <a:ea typeface="MS PGothic" panose="020B0600070205080204" pitchFamily="34" charset="-128"/>
                        </a:rPr>
                        <a:t>日前</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9656616"/>
                  </a:ext>
                </a:extLst>
              </a:tr>
              <a:tr h="411480">
                <a:tc>
                  <a:txBody>
                    <a:bodyPr/>
                    <a:lstStyle/>
                    <a:p>
                      <a:r>
                        <a:rPr lang="ja-JP" altLang="en-US" sz="1000">
                          <a:latin typeface="MS PGothic" panose="020B0600070205080204" pitchFamily="34" charset="-128"/>
                          <a:ea typeface="MS PGothic" panose="020B0600070205080204" pitchFamily="34" charset="-128"/>
                          <a:cs typeface="A-OTF Jun Pro 101" panose="020F0300000000000000" pitchFamily="34" charset="-128"/>
                        </a:rPr>
                        <a:t>クロピドグレル錠７５</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朝食後　１回１錠</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dirty="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dirty="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dirty="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9858938"/>
                  </a:ext>
                </a:extLst>
              </a:tr>
              <a:tr h="411480">
                <a:tc>
                  <a:txBody>
                    <a:bodyPr/>
                    <a:lstStyle/>
                    <a:p>
                      <a:pPr lvl="0"/>
                      <a:r>
                        <a:rPr lang="ja-JP" altLang="en-US" sz="1000">
                          <a:latin typeface="MS PGothic" panose="020B0600070205080204" pitchFamily="34" charset="-128"/>
                          <a:ea typeface="MS PGothic" panose="020B0600070205080204" pitchFamily="34" charset="-128"/>
                          <a:cs typeface="A-OTF Jun Pro 101" panose="020F0300000000000000" pitchFamily="34" charset="-128"/>
                        </a:rPr>
                        <a:t>ラベプラゾール</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Na</a:t>
                      </a:r>
                      <a:r>
                        <a:rPr lang="ja-JP" altLang="en-US" sz="1000">
                          <a:latin typeface="MS PGothic" panose="020B0600070205080204" pitchFamily="34" charset="-128"/>
                          <a:ea typeface="MS PGothic" panose="020B0600070205080204" pitchFamily="34" charset="-128"/>
                          <a:cs typeface="A-OTF Jun Pro 101" panose="020F0300000000000000" pitchFamily="34" charset="-128"/>
                        </a:rPr>
                        <a:t>錠１０</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朝食後　１回１錠</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3427613"/>
                  </a:ext>
                </a:extLst>
              </a:tr>
              <a:tr h="411480">
                <a:tc>
                  <a:txBody>
                    <a:bodyPr/>
                    <a:lstStyle/>
                    <a:p>
                      <a:pPr lvl="0"/>
                      <a:r>
                        <a:rPr lang="ja-JP" altLang="en-US" sz="1000">
                          <a:latin typeface="MS PGothic" panose="020B0600070205080204" pitchFamily="34" charset="-128"/>
                          <a:ea typeface="MS PGothic" panose="020B0600070205080204" pitchFamily="34" charset="-128"/>
                          <a:cs typeface="A-OTF Jun Pro 101" panose="020F0300000000000000" pitchFamily="34" charset="-128"/>
                        </a:rPr>
                        <a:t>テルミサルタン錠４０</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朝食後　１回１錠</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07538"/>
                  </a:ext>
                </a:extLst>
              </a:tr>
              <a:tr h="411480">
                <a:tc>
                  <a:txBody>
                    <a:bodyPr/>
                    <a:lstStyle/>
                    <a:p>
                      <a:r>
                        <a:rPr lang="ja-JP" altLang="en-US" sz="1000">
                          <a:latin typeface="MS PGothic" panose="020B0600070205080204" pitchFamily="34" charset="-128"/>
                          <a:ea typeface="MS PGothic" panose="020B0600070205080204" pitchFamily="34" charset="-128"/>
                          <a:cs typeface="A-OTF Jun Pro 101" panose="020F0300000000000000" pitchFamily="34" charset="-128"/>
                        </a:rPr>
                        <a:t>ニフェジピン</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CR</a:t>
                      </a:r>
                      <a:r>
                        <a:rPr lang="ja-JP" altLang="en-US" sz="1000">
                          <a:latin typeface="MS PGothic" panose="020B0600070205080204" pitchFamily="34" charset="-128"/>
                          <a:ea typeface="MS PGothic" panose="020B0600070205080204" pitchFamily="34" charset="-128"/>
                          <a:cs typeface="A-OTF Jun Pro 101" panose="020F0300000000000000" pitchFamily="34" charset="-128"/>
                        </a:rPr>
                        <a:t>錠４０</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朝夕食後　１回１錠</a:t>
                      </a:r>
                      <a:endParaRPr kumimoji="1" lang="ja-JP" altLang="en-US"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1341993"/>
                  </a:ext>
                </a:extLst>
              </a:tr>
              <a:tr h="411480">
                <a:tc>
                  <a:txBody>
                    <a:bodyPr/>
                    <a:lstStyle/>
                    <a:p>
                      <a:pPr lvl="0"/>
                      <a:r>
                        <a:rPr lang="ja-JP" altLang="en-US" sz="1000">
                          <a:latin typeface="MS PGothic" panose="020B0600070205080204" pitchFamily="34" charset="-128"/>
                          <a:ea typeface="MS PGothic" panose="020B0600070205080204" pitchFamily="34" charset="-128"/>
                          <a:cs typeface="A-OTF Jun Pro 101" panose="020F0300000000000000" pitchFamily="34" charset="-128"/>
                        </a:rPr>
                        <a:t>ピタバスタチン</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Ca</a:t>
                      </a:r>
                      <a:r>
                        <a:rPr lang="ja-JP" altLang="en-US" sz="1000">
                          <a:latin typeface="MS PGothic" panose="020B0600070205080204" pitchFamily="34" charset="-128"/>
                          <a:ea typeface="MS PGothic" panose="020B0600070205080204" pitchFamily="34" charset="-128"/>
                          <a:cs typeface="A-OTF Jun Pro 101" panose="020F0300000000000000" pitchFamily="34" charset="-128"/>
                        </a:rPr>
                        <a:t>錠４</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朝食後　１回１錠</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27690"/>
                  </a:ext>
                </a:extLst>
              </a:tr>
              <a:tr h="411480">
                <a:tc>
                  <a:txBody>
                    <a:bodyPr/>
                    <a:lstStyle/>
                    <a:p>
                      <a:r>
                        <a:rPr lang="ja-JP" altLang="en-US" sz="1000">
                          <a:latin typeface="MS PGothic" panose="020B0600070205080204" pitchFamily="34" charset="-128"/>
                          <a:ea typeface="MS PGothic" panose="020B0600070205080204" pitchFamily="34" charset="-128"/>
                          <a:cs typeface="A-OTF Jun Pro 101" panose="020F0300000000000000" pitchFamily="34" charset="-128"/>
                        </a:rPr>
                        <a:t>フェブキソスタット錠１０</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朝食後　</a:t>
                      </a:r>
                      <a:r>
                        <a:rPr kumimoji="1" lang="ja-JP" altLang="en-US" sz="1000" dirty="0">
                          <a:latin typeface="MS PGothic" panose="020B0600070205080204" pitchFamily="34" charset="-128"/>
                          <a:ea typeface="MS PGothic" panose="020B0600070205080204" pitchFamily="34" charset="-128"/>
                        </a:rPr>
                        <a:t>１回１錠</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r>
                        <a:rPr kumimoji="1" lang="ja-JP" altLang="en-US" sz="1000">
                          <a:latin typeface="MS PGothic" panose="020B0600070205080204" pitchFamily="34" charset="-128"/>
                          <a:ea typeface="MS PGothic" panose="020B0600070205080204" pitchFamily="34" charset="-128"/>
                        </a:rPr>
                        <a:t>初回</a:t>
                      </a:r>
                      <a:r>
                        <a:rPr kumimoji="1" lang="en-US" altLang="ja-JP" sz="1000" dirty="0">
                          <a:latin typeface="MS PGothic" panose="020B0600070205080204" pitchFamily="34" charset="-128"/>
                          <a:ea typeface="MS PGothic" panose="020B0600070205080204" pitchFamily="34" charset="-128"/>
                        </a:rPr>
                        <a:t>】</a:t>
                      </a:r>
                    </a:p>
                    <a:p>
                      <a:pPr algn="ct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9742097"/>
                  </a:ext>
                </a:extLst>
              </a:tr>
              <a:tr h="411480">
                <a:tc>
                  <a:txBody>
                    <a:bodyPr/>
                    <a:lstStyle/>
                    <a:p>
                      <a:r>
                        <a:rPr lang="ja-JP" altLang="en-US" sz="1000">
                          <a:latin typeface="MS PGothic" panose="020B0600070205080204" pitchFamily="34" charset="-128"/>
                          <a:ea typeface="MS PGothic" panose="020B0600070205080204" pitchFamily="34" charset="-128"/>
                          <a:cs typeface="A-OTF Jun Pro 101" panose="020F0300000000000000" pitchFamily="34" charset="-128"/>
                        </a:rPr>
                        <a:t>カルベジロール錠１０</a:t>
                      </a:r>
                      <a:r>
                        <a:rPr lang="en-US" altLang="ja-JP" sz="1000" dirty="0">
                          <a:latin typeface="MS PGothic" panose="020B0600070205080204" pitchFamily="34" charset="-128"/>
                          <a:ea typeface="MS PGothic" panose="020B0600070205080204" pitchFamily="34" charset="-128"/>
                          <a:cs typeface="A-OTF Jun Pro 101" panose="020F0300000000000000" pitchFamily="34" charset="-128"/>
                        </a:rPr>
                        <a:t>mg</a:t>
                      </a:r>
                    </a:p>
                    <a:p>
                      <a:r>
                        <a:rPr kumimoji="1" lang="ja-JP" altLang="en-US" sz="1000">
                          <a:latin typeface="MS PGothic" panose="020B0600070205080204" pitchFamily="34" charset="-128"/>
                          <a:ea typeface="MS PGothic" panose="020B0600070205080204" pitchFamily="34" charset="-128"/>
                        </a:rPr>
                        <a:t>夕食後　１回１錠</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r>
                        <a:rPr kumimoji="1" lang="ja-JP" altLang="en-US" sz="1000">
                          <a:latin typeface="MS PGothic" panose="020B0600070205080204" pitchFamily="34" charset="-128"/>
                          <a:ea typeface="MS PGothic" panose="020B0600070205080204" pitchFamily="34" charset="-128"/>
                        </a:rPr>
                        <a:t>残薬</a:t>
                      </a: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6643509"/>
                  </a:ext>
                </a:extLst>
              </a:tr>
              <a:tr h="411480">
                <a:tc>
                  <a:txBody>
                    <a:bodyPr/>
                    <a:lstStyle/>
                    <a:p>
                      <a:r>
                        <a:rPr kumimoji="1" lang="ja-JP" altLang="en-US" sz="1000">
                          <a:latin typeface="MS PGothic" panose="020B0600070205080204" pitchFamily="34" charset="-128"/>
                          <a:ea typeface="MS PGothic" panose="020B0600070205080204" pitchFamily="34" charset="-128"/>
                        </a:rPr>
                        <a:t>トリクロルメチアジド錠１</a:t>
                      </a:r>
                      <a:r>
                        <a:rPr kumimoji="1" lang="en-US" altLang="ja-JP" sz="1000" dirty="0">
                          <a:latin typeface="MS PGothic" panose="020B0600070205080204" pitchFamily="34" charset="-128"/>
                          <a:ea typeface="MS PGothic" panose="020B0600070205080204" pitchFamily="34" charset="-128"/>
                        </a:rPr>
                        <a:t>mg</a:t>
                      </a:r>
                    </a:p>
                    <a:p>
                      <a:r>
                        <a:rPr kumimoji="1" lang="ja-JP" altLang="en-US" sz="1000">
                          <a:latin typeface="MS PGothic" panose="020B0600070205080204" pitchFamily="34" charset="-128"/>
                          <a:ea typeface="MS PGothic" panose="020B0600070205080204" pitchFamily="34" charset="-128"/>
                        </a:rPr>
                        <a:t>朝食後　１回１錠</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３０日分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9455469"/>
                  </a:ext>
                </a:extLst>
              </a:tr>
              <a:tr h="169471">
                <a:tc gridSpan="6">
                  <a:txBody>
                    <a:bodyPr/>
                    <a:lstStyle/>
                    <a:p>
                      <a:r>
                        <a:rPr kumimoji="1" lang="ja-JP" altLang="en-US" sz="1000">
                          <a:latin typeface="MS PGothic" panose="020B0600070205080204" pitchFamily="34" charset="-128"/>
                          <a:ea typeface="MS PGothic" panose="020B0600070205080204" pitchFamily="34" charset="-128"/>
                        </a:rPr>
                        <a:t>間違井病院　皮膚科　間違井大杉　医師</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7127313"/>
                  </a:ext>
                </a:extLst>
              </a:tr>
              <a:tr h="411480">
                <a:tc>
                  <a:txBody>
                    <a:bodyPr/>
                    <a:lstStyle/>
                    <a:p>
                      <a:r>
                        <a:rPr kumimoji="1" lang="ja-JP" altLang="en-US" sz="1000">
                          <a:latin typeface="MS PGothic" panose="020B0600070205080204" pitchFamily="34" charset="-128"/>
                          <a:ea typeface="MS PGothic" panose="020B0600070205080204" pitchFamily="34" charset="-128"/>
                        </a:rPr>
                        <a:t>ネイリンカプセル</a:t>
                      </a:r>
                      <a:r>
                        <a:rPr kumimoji="1" lang="en-US" altLang="ja-JP" sz="1000" dirty="0">
                          <a:latin typeface="MS PGothic" panose="020B0600070205080204" pitchFamily="34" charset="-128"/>
                          <a:ea typeface="MS PGothic" panose="020B0600070205080204" pitchFamily="34" charset="-128"/>
                        </a:rPr>
                        <a:t>100mg</a:t>
                      </a:r>
                    </a:p>
                    <a:p>
                      <a:r>
                        <a:rPr kumimoji="1" lang="ja-JP" altLang="en-US" sz="1000">
                          <a:latin typeface="MS PGothic" panose="020B0600070205080204" pitchFamily="34" charset="-128"/>
                          <a:ea typeface="MS PGothic" panose="020B0600070205080204" pitchFamily="34" charset="-128"/>
                        </a:rPr>
                        <a:t>朝食後　１回１カプセル</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２８日分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r>
                        <a:rPr kumimoji="1" lang="ja-JP" altLang="en-US" sz="1000">
                          <a:latin typeface="MS PGothic" panose="020B0600070205080204" pitchFamily="34" charset="-128"/>
                          <a:ea typeface="MS PGothic" panose="020B0600070205080204" pitchFamily="34" charset="-128"/>
                        </a:rPr>
                        <a:t>初回</a:t>
                      </a:r>
                      <a:r>
                        <a:rPr kumimoji="1" lang="en-US" altLang="ja-JP" sz="1000" dirty="0">
                          <a:latin typeface="MS PGothic" panose="020B0600070205080204" pitchFamily="34" charset="-128"/>
                          <a:ea typeface="MS PGothic" panose="020B0600070205080204" pitchFamily="34" charset="-128"/>
                        </a:rPr>
                        <a:t>】</a:t>
                      </a:r>
                      <a:r>
                        <a:rPr kumimoji="1" lang="ja-JP" altLang="en-US" sz="1000">
                          <a:latin typeface="MS PGothic" panose="020B0600070205080204" pitchFamily="34" charset="-128"/>
                          <a:ea typeface="MS PGothic" panose="020B0600070205080204" pitchFamily="34" charset="-128"/>
                        </a:rPr>
                        <a:t>２８日分</a:t>
                      </a: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5501008"/>
                  </a:ext>
                </a:extLst>
              </a:tr>
              <a:tr h="411480">
                <a:tc>
                  <a:txBody>
                    <a:bodyPr/>
                    <a:lstStyle/>
                    <a:p>
                      <a:r>
                        <a:rPr kumimoji="1" lang="ja-JP" altLang="en-US" sz="1000">
                          <a:latin typeface="MS PGothic" panose="020B0600070205080204" pitchFamily="34" charset="-128"/>
                          <a:ea typeface="MS PGothic" panose="020B0600070205080204" pitchFamily="34" charset="-128"/>
                        </a:rPr>
                        <a:t>ルリコナゾールクリーム１％</a:t>
                      </a:r>
                      <a:endParaRPr kumimoji="1" lang="en-US" altLang="ja-JP" sz="1000" dirty="0">
                        <a:latin typeface="MS PGothic" panose="020B0600070205080204" pitchFamily="34" charset="-128"/>
                        <a:ea typeface="MS PGothic" panose="020B0600070205080204" pitchFamily="34" charset="-128"/>
                      </a:endParaRPr>
                    </a:p>
                    <a:p>
                      <a:r>
                        <a:rPr kumimoji="1" lang="ja-JP" altLang="en-US" sz="1000">
                          <a:latin typeface="MS PGothic" panose="020B0600070205080204" pitchFamily="34" charset="-128"/>
                          <a:ea typeface="MS PGothic" panose="020B0600070205080204" pitchFamily="34" charset="-128"/>
                        </a:rPr>
                        <a:t>１日１回　足に塗布</a:t>
                      </a:r>
                      <a:endParaRPr kumimoji="1" lang="en-US" altLang="ja-JP" sz="1000" dirty="0">
                        <a:latin typeface="MS PGothic" panose="020B0600070205080204" pitchFamily="34" charset="-128"/>
                        <a:ea typeface="MS PGothic" panose="020B0600070205080204"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２０</a:t>
                      </a:r>
                      <a:r>
                        <a:rPr kumimoji="1" lang="en-US" altLang="ja-JP" sz="1000" dirty="0">
                          <a:latin typeface="MS PGothic" panose="020B0600070205080204" pitchFamily="34" charset="-128"/>
                          <a:ea typeface="MS PGothic" panose="020B0600070205080204" pitchFamily="34" charset="-128"/>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dirty="0">
                          <a:latin typeface="MS PGothic" panose="020B0600070205080204" pitchFamily="34" charset="-128"/>
                          <a:ea typeface="MS PGothic" panose="020B0600070205080204"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r>
                        <a:rPr kumimoji="1" lang="ja-JP" altLang="en-US" sz="1000">
                          <a:latin typeface="MS PGothic" panose="020B0600070205080204" pitchFamily="34" charset="-128"/>
                          <a:ea typeface="MS PGothic" panose="020B0600070205080204" pitchFamily="34" charset="-128"/>
                        </a:rPr>
                        <a:t>２０</a:t>
                      </a:r>
                      <a:r>
                        <a:rPr kumimoji="1" lang="en-US" altLang="ja-JP" sz="1000" dirty="0">
                          <a:latin typeface="MS PGothic" panose="020B0600070205080204" pitchFamily="34" charset="-128"/>
                          <a:ea typeface="MS PGothic" panose="020B0600070205080204" pitchFamily="34" charset="-128"/>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55216" rtl="0" eaLnBrk="1" fontAlgn="auto" latinLnBrk="0" hangingPunct="1">
                        <a:lnSpc>
                          <a:spcPct val="100000"/>
                        </a:lnSpc>
                        <a:spcBef>
                          <a:spcPts val="0"/>
                        </a:spcBef>
                        <a:spcAft>
                          <a:spcPts val="0"/>
                        </a:spcAft>
                        <a:buClrTx/>
                        <a:buSzTx/>
                        <a:buFontTx/>
                        <a:buNone/>
                        <a:tabLst/>
                        <a:defRPr/>
                      </a:pPr>
                      <a:endParaRPr kumimoji="1" lang="en-US" altLang="ja-JP" sz="1000" dirty="0">
                        <a:latin typeface="MS PGothic" panose="020B0600070205080204" pitchFamily="34" charset="-128"/>
                        <a:ea typeface="MS PGothic" panose="020B060007020508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1545310"/>
                  </a:ext>
                </a:extLst>
              </a:tr>
            </a:tbl>
          </a:graphicData>
        </a:graphic>
      </p:graphicFrame>
      <p:graphicFrame>
        <p:nvGraphicFramePr>
          <p:cNvPr id="5" name="表 4">
            <a:extLst>
              <a:ext uri="{FF2B5EF4-FFF2-40B4-BE49-F238E27FC236}">
                <a16:creationId xmlns:a16="http://schemas.microsoft.com/office/drawing/2014/main" id="{E410DD77-CD95-654D-BFD1-A7C0AE494BCA}"/>
              </a:ext>
            </a:extLst>
          </p:cNvPr>
          <p:cNvGraphicFramePr>
            <a:graphicFrameLocks noGrp="1"/>
          </p:cNvGraphicFramePr>
          <p:nvPr>
            <p:extLst>
              <p:ext uri="{D42A27DB-BD31-4B8C-83A1-F6EECF244321}">
                <p14:modId xmlns:p14="http://schemas.microsoft.com/office/powerpoint/2010/main" val="2823514957"/>
              </p:ext>
            </p:extLst>
          </p:nvPr>
        </p:nvGraphicFramePr>
        <p:xfrm>
          <a:off x="540600" y="1033172"/>
          <a:ext cx="5472000" cy="502920"/>
        </p:xfrm>
        <a:graphic>
          <a:graphicData uri="http://schemas.openxmlformats.org/drawingml/2006/table">
            <a:tbl>
              <a:tblPr firstRow="1" bandRow="1">
                <a:tableStyleId>{72833802-FEF1-4C79-8D5D-14CF1EAF98D9}</a:tableStyleId>
              </a:tblPr>
              <a:tblGrid>
                <a:gridCol w="836938">
                  <a:extLst>
                    <a:ext uri="{9D8B030D-6E8A-4147-A177-3AD203B41FA5}">
                      <a16:colId xmlns:a16="http://schemas.microsoft.com/office/drawing/2014/main" val="1013139255"/>
                    </a:ext>
                  </a:extLst>
                </a:gridCol>
                <a:gridCol w="1300348">
                  <a:extLst>
                    <a:ext uri="{9D8B030D-6E8A-4147-A177-3AD203B41FA5}">
                      <a16:colId xmlns:a16="http://schemas.microsoft.com/office/drawing/2014/main" val="1164712300"/>
                    </a:ext>
                  </a:extLst>
                </a:gridCol>
                <a:gridCol w="801584">
                  <a:extLst>
                    <a:ext uri="{9D8B030D-6E8A-4147-A177-3AD203B41FA5}">
                      <a16:colId xmlns:a16="http://schemas.microsoft.com/office/drawing/2014/main" val="1311595303"/>
                    </a:ext>
                  </a:extLst>
                </a:gridCol>
                <a:gridCol w="709130">
                  <a:extLst>
                    <a:ext uri="{9D8B030D-6E8A-4147-A177-3AD203B41FA5}">
                      <a16:colId xmlns:a16="http://schemas.microsoft.com/office/drawing/2014/main" val="2619147223"/>
                    </a:ext>
                  </a:extLst>
                </a:gridCol>
                <a:gridCol w="953416">
                  <a:extLst>
                    <a:ext uri="{9D8B030D-6E8A-4147-A177-3AD203B41FA5}">
                      <a16:colId xmlns:a16="http://schemas.microsoft.com/office/drawing/2014/main" val="60954917"/>
                    </a:ext>
                  </a:extLst>
                </a:gridCol>
                <a:gridCol w="870584">
                  <a:extLst>
                    <a:ext uri="{9D8B030D-6E8A-4147-A177-3AD203B41FA5}">
                      <a16:colId xmlns:a16="http://schemas.microsoft.com/office/drawing/2014/main" val="3726624383"/>
                    </a:ext>
                  </a:extLst>
                </a:gridCol>
              </a:tblGrid>
              <a:tr h="251460">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既往歴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副作用歴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日常動作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嗜好品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アレルギー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妊娠・授乳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869453"/>
                  </a:ext>
                </a:extLst>
              </a:tr>
              <a:tr h="251460">
                <a:tc>
                  <a:txBody>
                    <a:bodyPr/>
                    <a:lstStyle/>
                    <a:p>
                      <a:pPr algn="ctr"/>
                      <a:r>
                        <a:rPr kumimoji="1" lang="ja-JP" altLang="en-US" sz="1000">
                          <a:latin typeface="ＭＳ Ｐゴシック" panose="020B0600070205080204" pitchFamily="50" charset="-128"/>
                          <a:ea typeface="ＭＳ Ｐゴシック" panose="020B0600070205080204" pitchFamily="50" charset="-128"/>
                        </a:rPr>
                        <a:t>糖尿病</a:t>
                      </a: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アモキシシリン：薬疹</a:t>
                      </a: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車の運転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コーヒー</a:t>
                      </a:r>
                      <a:endParaRPr kumimoji="1" lang="en-US" altLang="ja-JP"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latin typeface="ＭＳ Ｐゴシック" panose="020B0600070205080204" pitchFamily="50" charset="-128"/>
                          <a:ea typeface="ＭＳ Ｐゴシック" panose="020B0600070205080204" pitchFamily="50" charset="-128"/>
                        </a:rPr>
                        <a:t>なし</a:t>
                      </a: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4042480"/>
                  </a:ext>
                </a:extLst>
              </a:tr>
            </a:tbl>
          </a:graphicData>
        </a:graphic>
      </p:graphicFrame>
      <p:sp>
        <p:nvSpPr>
          <p:cNvPr id="8" name="正方形/長方形 7">
            <a:extLst>
              <a:ext uri="{FF2B5EF4-FFF2-40B4-BE49-F238E27FC236}">
                <a16:creationId xmlns:a16="http://schemas.microsoft.com/office/drawing/2014/main" id="{25CF3C54-B07B-5C40-AB22-9236314884E8}"/>
              </a:ext>
            </a:extLst>
          </p:cNvPr>
          <p:cNvSpPr/>
          <p:nvPr/>
        </p:nvSpPr>
        <p:spPr>
          <a:xfrm>
            <a:off x="448476" y="740784"/>
            <a:ext cx="3273425" cy="292388"/>
          </a:xfrm>
          <a:prstGeom prst="rect">
            <a:avLst/>
          </a:prstGeom>
        </p:spPr>
        <p:txBody>
          <a:bodyPr>
            <a:spAutoFit/>
          </a:bodyPr>
          <a:lstStyle/>
          <a:p>
            <a:r>
              <a:rPr lang="ja-JP" altLang="en-US" sz="1300" dirty="0">
                <a:latin typeface="MS PGothic" panose="020B0600070205080204" pitchFamily="34" charset="-128"/>
                <a:ea typeface="MS PGothic" panose="020B0600070205080204" pitchFamily="34" charset="-128"/>
              </a:rPr>
              <a:t>基礎情報</a:t>
            </a:r>
          </a:p>
        </p:txBody>
      </p:sp>
      <p:sp>
        <p:nvSpPr>
          <p:cNvPr id="9" name="正方形/長方形 8">
            <a:extLst>
              <a:ext uri="{FF2B5EF4-FFF2-40B4-BE49-F238E27FC236}">
                <a16:creationId xmlns:a16="http://schemas.microsoft.com/office/drawing/2014/main" id="{D1B49BFE-AD92-5843-81DE-E44CC248312F}"/>
              </a:ext>
            </a:extLst>
          </p:cNvPr>
          <p:cNvSpPr/>
          <p:nvPr/>
        </p:nvSpPr>
        <p:spPr>
          <a:xfrm>
            <a:off x="448476" y="1647357"/>
            <a:ext cx="3273425" cy="292388"/>
          </a:xfrm>
          <a:prstGeom prst="rect">
            <a:avLst/>
          </a:prstGeom>
        </p:spPr>
        <p:txBody>
          <a:bodyPr>
            <a:spAutoFit/>
          </a:bodyPr>
          <a:lstStyle/>
          <a:p>
            <a:r>
              <a:rPr lang="ja-JP" altLang="en-US" sz="1300" dirty="0">
                <a:latin typeface="MS PGothic" panose="020B0600070205080204" pitchFamily="34" charset="-128"/>
                <a:ea typeface="MS PGothic" panose="020B0600070205080204" pitchFamily="34" charset="-128"/>
              </a:rPr>
              <a:t>今回処方と過去の処方歴</a:t>
            </a:r>
          </a:p>
        </p:txBody>
      </p:sp>
      <p:sp>
        <p:nvSpPr>
          <p:cNvPr id="2" name="正方形/長方形 1">
            <a:extLst>
              <a:ext uri="{FF2B5EF4-FFF2-40B4-BE49-F238E27FC236}">
                <a16:creationId xmlns:a16="http://schemas.microsoft.com/office/drawing/2014/main" id="{6A289756-A730-57D5-2215-BB9EE5488CF9}"/>
              </a:ext>
            </a:extLst>
          </p:cNvPr>
          <p:cNvSpPr/>
          <p:nvPr/>
        </p:nvSpPr>
        <p:spPr>
          <a:xfrm>
            <a:off x="448476" y="6632238"/>
            <a:ext cx="3273425" cy="292388"/>
          </a:xfrm>
          <a:prstGeom prst="rect">
            <a:avLst/>
          </a:prstGeom>
        </p:spPr>
        <p:txBody>
          <a:bodyPr>
            <a:spAutoFit/>
          </a:bodyPr>
          <a:lstStyle/>
          <a:p>
            <a:r>
              <a:rPr lang="ja-JP" altLang="en-US" sz="1300" dirty="0">
                <a:latin typeface="MS PGothic" panose="020B0600070205080204" pitchFamily="34" charset="-128"/>
                <a:ea typeface="MS PGothic" panose="020B0600070205080204" pitchFamily="34" charset="-128"/>
              </a:rPr>
              <a:t>今回処方の患者</a:t>
            </a:r>
            <a:r>
              <a:rPr lang="ja-JP" altLang="en-US" sz="1300">
                <a:latin typeface="MS PGothic" panose="020B0600070205080204" pitchFamily="34" charset="-128"/>
                <a:ea typeface="MS PGothic" panose="020B0600070205080204" pitchFamily="34" charset="-128"/>
              </a:rPr>
              <a:t>の訴え及び患者背景</a:t>
            </a:r>
            <a:endParaRPr lang="ja-JP" altLang="en-US" sz="1300" dirty="0">
              <a:latin typeface="MS PGothic" panose="020B0600070205080204" pitchFamily="34" charset="-128"/>
              <a:ea typeface="MS PGothic" panose="020B0600070205080204" pitchFamily="34" charset="-128"/>
            </a:endParaRPr>
          </a:p>
        </p:txBody>
      </p:sp>
      <p:sp>
        <p:nvSpPr>
          <p:cNvPr id="3" name="正方形/長方形 2">
            <a:extLst>
              <a:ext uri="{FF2B5EF4-FFF2-40B4-BE49-F238E27FC236}">
                <a16:creationId xmlns:a16="http://schemas.microsoft.com/office/drawing/2014/main" id="{E1BD7265-533A-4978-6042-C94156DDBC7E}"/>
              </a:ext>
            </a:extLst>
          </p:cNvPr>
          <p:cNvSpPr/>
          <p:nvPr/>
        </p:nvSpPr>
        <p:spPr>
          <a:xfrm>
            <a:off x="540601" y="6934317"/>
            <a:ext cx="5472000" cy="115052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300">
                <a:solidFill>
                  <a:schemeClr val="tx1"/>
                </a:solidFill>
                <a:latin typeface="MS PGothic" panose="020B0600070205080204" pitchFamily="34" charset="-128"/>
                <a:ea typeface="MS PGothic" panose="020B0600070205080204" pitchFamily="34" charset="-128"/>
              </a:rPr>
              <a:t>以前まで１３０前後あった血圧が、１１０前後まで下がってきました。</a:t>
            </a:r>
          </a:p>
          <a:p>
            <a:r>
              <a:rPr lang="ja-JP" altLang="en-US" sz="1300">
                <a:solidFill>
                  <a:schemeClr val="tx1"/>
                </a:solidFill>
                <a:latin typeface="MS PGothic" panose="020B0600070205080204" pitchFamily="34" charset="-128"/>
                <a:ea typeface="MS PGothic" panose="020B0600070205080204" pitchFamily="34" charset="-128"/>
              </a:rPr>
              <a:t>たまに立ち眩みはあるけど、暑さの影響もあるので、脱水しないように利尿剤だけ抜いて様子を見るように言われました。</a:t>
            </a:r>
            <a:endParaRPr lang="en-US" altLang="ja-JP" sz="1300" dirty="0">
              <a:solidFill>
                <a:schemeClr val="tx1"/>
              </a:solidFill>
              <a:latin typeface="MS PGothic" panose="020B0600070205080204" pitchFamily="34" charset="-128"/>
              <a:ea typeface="MS PGothic" panose="020B0600070205080204" pitchFamily="34" charset="-128"/>
            </a:endParaRPr>
          </a:p>
        </p:txBody>
      </p:sp>
      <p:cxnSp>
        <p:nvCxnSpPr>
          <p:cNvPr id="11" name="直線矢印コネクタ 10">
            <a:extLst>
              <a:ext uri="{FF2B5EF4-FFF2-40B4-BE49-F238E27FC236}">
                <a16:creationId xmlns:a16="http://schemas.microsoft.com/office/drawing/2014/main" id="{9B3C869F-5700-8FD1-506C-D701AC18118C}"/>
              </a:ext>
            </a:extLst>
          </p:cNvPr>
          <p:cNvCxnSpPr>
            <a:cxnSpLocks/>
          </p:cNvCxnSpPr>
          <p:nvPr/>
        </p:nvCxnSpPr>
        <p:spPr>
          <a:xfrm>
            <a:off x="116141" y="1409795"/>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05FAB10-BC69-715D-BF47-399979147A31}"/>
              </a:ext>
            </a:extLst>
          </p:cNvPr>
          <p:cNvSpPr txBox="1"/>
          <p:nvPr/>
        </p:nvSpPr>
        <p:spPr>
          <a:xfrm>
            <a:off x="-1469002" y="1206403"/>
            <a:ext cx="1647847" cy="415498"/>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問題要素となる基礎情報があれば記載してください</a:t>
            </a:r>
            <a:endParaRPr kumimoji="1" lang="en-US" altLang="ja-JP" sz="1050" dirty="0">
              <a:latin typeface="MS PGothic" panose="020B0600070205080204" pitchFamily="34" charset="-128"/>
              <a:ea typeface="MS PGothic" panose="020B0600070205080204" pitchFamily="34" charset="-128"/>
            </a:endParaRPr>
          </a:p>
        </p:txBody>
      </p:sp>
      <p:cxnSp>
        <p:nvCxnSpPr>
          <p:cNvPr id="12" name="直線矢印コネクタ 11">
            <a:extLst>
              <a:ext uri="{FF2B5EF4-FFF2-40B4-BE49-F238E27FC236}">
                <a16:creationId xmlns:a16="http://schemas.microsoft.com/office/drawing/2014/main" id="{CEB5DF6E-B98A-3711-4923-AE41A3905E1E}"/>
              </a:ext>
            </a:extLst>
          </p:cNvPr>
          <p:cNvCxnSpPr>
            <a:cxnSpLocks/>
          </p:cNvCxnSpPr>
          <p:nvPr/>
        </p:nvCxnSpPr>
        <p:spPr>
          <a:xfrm>
            <a:off x="116141" y="2404582"/>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CEC28187-B19C-AFE2-1D9A-13EE02C66D1B}"/>
              </a:ext>
            </a:extLst>
          </p:cNvPr>
          <p:cNvSpPr txBox="1"/>
          <p:nvPr/>
        </p:nvSpPr>
        <p:spPr>
          <a:xfrm>
            <a:off x="-1425392" y="2181340"/>
            <a:ext cx="1585143" cy="2516073"/>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模擬処方箋の薬を転記して、処方の流れを構築してください。</a:t>
            </a:r>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薬は１０個まででお願いします</a:t>
            </a:r>
            <a:endParaRPr kumimoji="1" lang="en-US" altLang="ja-JP" sz="1050" dirty="0">
              <a:latin typeface="MS PGothic" panose="020B0600070205080204" pitchFamily="34" charset="-128"/>
              <a:ea typeface="MS PGothic" panose="020B0600070205080204" pitchFamily="34" charset="-128"/>
            </a:endParaRPr>
          </a:p>
          <a:p>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初回</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：初めて服用する</a:t>
            </a:r>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変更</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：同効薬から変更</a:t>
            </a:r>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増量</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：同成分から増量</a:t>
            </a:r>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減量</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：同成分から減量</a:t>
            </a:r>
            <a:endParaRPr kumimoji="1" lang="en-US" altLang="ja-JP" sz="1050" dirty="0">
              <a:latin typeface="MS PGothic" panose="020B0600070205080204" pitchFamily="34" charset="-128"/>
              <a:ea typeface="MS PGothic" panose="020B0600070205080204" pitchFamily="34" charset="-128"/>
            </a:endParaRPr>
          </a:p>
          <a:p>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残薬</a:t>
            </a:r>
            <a:r>
              <a:rPr kumimoji="1" lang="en-US" altLang="ja-JP" sz="1050" dirty="0">
                <a:latin typeface="MS PGothic" panose="020B0600070205080204" pitchFamily="34" charset="-128"/>
                <a:ea typeface="MS PGothic" panose="020B0600070205080204" pitchFamily="34" charset="-128"/>
              </a:rPr>
              <a:t>】</a:t>
            </a:r>
            <a:r>
              <a:rPr kumimoji="1" lang="ja-JP" altLang="en-US" sz="1050">
                <a:latin typeface="MS PGothic" panose="020B0600070205080204" pitchFamily="34" charset="-128"/>
                <a:ea typeface="MS PGothic" panose="020B0600070205080204" pitchFamily="34" charset="-128"/>
              </a:rPr>
              <a:t>：残薬がある</a:t>
            </a:r>
            <a:endParaRPr kumimoji="1" lang="en-US" altLang="ja-JP" sz="1050" dirty="0">
              <a:latin typeface="MS PGothic" panose="020B0600070205080204" pitchFamily="34" charset="-128"/>
              <a:ea typeface="MS PGothic" panose="020B0600070205080204" pitchFamily="34" charset="-128"/>
            </a:endParaRPr>
          </a:p>
          <a:p>
            <a:endParaRPr kumimoji="1" lang="en-US" altLang="ja-JP" sz="1050" dirty="0">
              <a:latin typeface="MS PGothic" panose="020B0600070205080204" pitchFamily="34" charset="-128"/>
              <a:ea typeface="MS PGothic" panose="020B0600070205080204" pitchFamily="34" charset="-128"/>
            </a:endParaRPr>
          </a:p>
          <a:p>
            <a:r>
              <a:rPr kumimoji="1" lang="ja-JP" altLang="en-US" sz="1050">
                <a:latin typeface="MS PGothic" panose="020B0600070205080204" pitchFamily="34" charset="-128"/>
                <a:ea typeface="MS PGothic" panose="020B0600070205080204" pitchFamily="34" charset="-128"/>
              </a:rPr>
              <a:t>など処方の流れを見やすくできれば記載してください。</a:t>
            </a:r>
            <a:endParaRPr kumimoji="1" lang="en-US" altLang="ja-JP" sz="1050" dirty="0">
              <a:latin typeface="MS PGothic" panose="020B0600070205080204" pitchFamily="34" charset="-128"/>
              <a:ea typeface="MS PGothic" panose="020B0600070205080204" pitchFamily="34" charset="-128"/>
            </a:endParaRPr>
          </a:p>
        </p:txBody>
      </p:sp>
      <p:cxnSp>
        <p:nvCxnSpPr>
          <p:cNvPr id="13" name="直線矢印コネクタ 12">
            <a:extLst>
              <a:ext uri="{FF2B5EF4-FFF2-40B4-BE49-F238E27FC236}">
                <a16:creationId xmlns:a16="http://schemas.microsoft.com/office/drawing/2014/main" id="{5C33AE0A-73D3-2027-278D-25720857A312}"/>
              </a:ext>
            </a:extLst>
          </p:cNvPr>
          <p:cNvCxnSpPr>
            <a:cxnSpLocks/>
          </p:cNvCxnSpPr>
          <p:nvPr/>
        </p:nvCxnSpPr>
        <p:spPr>
          <a:xfrm>
            <a:off x="116141" y="7093733"/>
            <a:ext cx="332334"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A8001C9F-2566-32AC-A724-7D33E7B9F3E1}"/>
              </a:ext>
            </a:extLst>
          </p:cNvPr>
          <p:cNvSpPr txBox="1"/>
          <p:nvPr/>
        </p:nvSpPr>
        <p:spPr>
          <a:xfrm>
            <a:off x="-1779110" y="6885984"/>
            <a:ext cx="1938861" cy="415498"/>
          </a:xfrm>
          <a:prstGeom prst="rect">
            <a:avLst/>
          </a:prstGeom>
          <a:solidFill>
            <a:srgbClr val="FFFF00"/>
          </a:solidFill>
          <a:ln w="19050">
            <a:solidFill>
              <a:srgbClr val="FF0000"/>
            </a:solidFill>
          </a:ln>
        </p:spPr>
        <p:txBody>
          <a:bodyPr wrap="square" rtlCol="0">
            <a:spAutoFit/>
          </a:bodyPr>
          <a:lstStyle/>
          <a:p>
            <a:r>
              <a:rPr kumimoji="1" lang="ja-JP" altLang="en-US" sz="1050">
                <a:latin typeface="MS PGothic" panose="020B0600070205080204" pitchFamily="34" charset="-128"/>
                <a:ea typeface="MS PGothic" panose="020B0600070205080204" pitchFamily="34" charset="-128"/>
              </a:rPr>
              <a:t>問題要素となる患者の訴えや背景情報を記載してください</a:t>
            </a:r>
            <a:endParaRPr kumimoji="1" lang="en-US" altLang="ja-JP" sz="1050" dirty="0">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31693238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9655</TotalTime>
  <Words>619</Words>
  <Application>Microsoft Macintosh PowerPoint</Application>
  <PresentationFormat>ユーザー設定</PresentationFormat>
  <Paragraphs>207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MS PGothic</vt:lpstr>
      <vt:lpstr>MS PGothic</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濱本幸広</dc:creator>
  <cp:lastModifiedBy>濱本幸広</cp:lastModifiedBy>
  <cp:revision>121</cp:revision>
  <dcterms:created xsi:type="dcterms:W3CDTF">2021-04-08T10:37:02Z</dcterms:created>
  <dcterms:modified xsi:type="dcterms:W3CDTF">2024-01-28T08:30:34Z</dcterms:modified>
</cp:coreProperties>
</file>