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57" r:id="rId2"/>
    <p:sldId id="258" r:id="rId3"/>
  </p:sldIdLst>
  <p:sldSz cx="12192000" cy="16256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32" d="100"/>
          <a:sy n="32" d="100"/>
        </p:scale>
        <p:origin x="22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6C9662-AB18-4706-88DD-02AFB66B60F3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EFF5D-4858-443F-9B1E-FE4D156BE8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40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1D5CFC-CC55-4102-97A1-CDB035CEAD2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4723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1D5CFC-CC55-4102-97A1-CDB035CEAD2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577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4B39-5CD2-4FDC-9217-9384DEF5295E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6F2FD-16C8-4630-AB4D-4606D55714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738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4B39-5CD2-4FDC-9217-9384DEF5295E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6F2FD-16C8-4630-AB4D-4606D55714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6502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4B39-5CD2-4FDC-9217-9384DEF5295E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6F2FD-16C8-4630-AB4D-4606D55714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629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4B39-5CD2-4FDC-9217-9384DEF5295E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6F2FD-16C8-4630-AB4D-4606D55714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552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4B39-5CD2-4FDC-9217-9384DEF5295E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6F2FD-16C8-4630-AB4D-4606D55714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3262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4B39-5CD2-4FDC-9217-9384DEF5295E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6F2FD-16C8-4630-AB4D-4606D55714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416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4B39-5CD2-4FDC-9217-9384DEF5295E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6F2FD-16C8-4630-AB4D-4606D55714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82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4B39-5CD2-4FDC-9217-9384DEF5295E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6F2FD-16C8-4630-AB4D-4606D55714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669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4B39-5CD2-4FDC-9217-9384DEF5295E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6F2FD-16C8-4630-AB4D-4606D55714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1462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4B39-5CD2-4FDC-9217-9384DEF5295E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6F2FD-16C8-4630-AB4D-4606D55714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979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E4B39-5CD2-4FDC-9217-9384DEF5295E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6F2FD-16C8-4630-AB4D-4606D55714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8033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E4B39-5CD2-4FDC-9217-9384DEF5295E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6F2FD-16C8-4630-AB4D-4606D55714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978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809137" y="288427"/>
            <a:ext cx="78395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タイトル</a:t>
            </a:r>
            <a:r>
              <a:rPr lang="ja-JP" altLang="en-US" sz="32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「</a:t>
            </a:r>
            <a:r>
              <a:rPr lang="ja-JP" altLang="en-US" sz="3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　　　　　　　　　　」　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731893" y="893684"/>
            <a:ext cx="62139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8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出典（　　　　　　　　　　　　　　　　　　　　　）</a:t>
            </a:r>
            <a:r>
              <a:rPr lang="ja-JP" altLang="en-US" sz="3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　　　　　　</a:t>
            </a:r>
            <a:r>
              <a:rPr lang="ja-JP" altLang="en-US" sz="3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9717451" y="353488"/>
            <a:ext cx="1625602" cy="1622814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956" b="1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itchFamily="50" charset="-128"/>
              </a:rPr>
              <a:t>P</a:t>
            </a:r>
            <a:r>
              <a:rPr lang="ja-JP" altLang="en-US" sz="1956" b="1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itchFamily="50" charset="-128"/>
              </a:rPr>
              <a:t>：患者</a:t>
            </a:r>
            <a:endParaRPr lang="en-US" altLang="ja-JP" sz="1956" b="1"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メイリオ" pitchFamily="50" charset="-128"/>
            </a:endParaRPr>
          </a:p>
          <a:p>
            <a:pPr algn="ctr"/>
            <a:r>
              <a:rPr lang="en-US" altLang="ja-JP" sz="1956" b="1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itchFamily="50" charset="-128"/>
              </a:rPr>
              <a:t>E</a:t>
            </a:r>
            <a:r>
              <a:rPr lang="ja-JP" altLang="en-US" sz="1956" b="1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itchFamily="50" charset="-128"/>
              </a:rPr>
              <a:t>：介入</a:t>
            </a:r>
            <a:endParaRPr lang="en-US" altLang="ja-JP" sz="1956" b="1"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メイリオ" pitchFamily="50" charset="-128"/>
            </a:endParaRPr>
          </a:p>
          <a:p>
            <a:pPr algn="ctr"/>
            <a:r>
              <a:rPr lang="en-US" altLang="ja-JP" sz="1956" b="1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itchFamily="50" charset="-128"/>
              </a:rPr>
              <a:t>C</a:t>
            </a:r>
            <a:r>
              <a:rPr lang="ja-JP" altLang="en-US" sz="1956" b="1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itchFamily="50" charset="-128"/>
              </a:rPr>
              <a:t>：対照</a:t>
            </a:r>
            <a:endParaRPr lang="en-US" altLang="ja-JP" sz="1956" b="1"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メイリオ" pitchFamily="50" charset="-128"/>
            </a:endParaRPr>
          </a:p>
          <a:p>
            <a:pPr algn="ctr"/>
            <a:r>
              <a:rPr lang="en-US" altLang="ja-JP" sz="1956" b="1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itchFamily="50" charset="-128"/>
              </a:rPr>
              <a:t>O</a:t>
            </a:r>
            <a:r>
              <a:rPr lang="ja-JP" altLang="en-US" sz="1956" b="1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itchFamily="50" charset="-128"/>
              </a:rPr>
              <a:t>：結果</a:t>
            </a:r>
            <a:endParaRPr lang="en-US" altLang="ja-JP" sz="1956" b="1"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メイリオ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015854" y="2034384"/>
            <a:ext cx="10337127" cy="19042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sz="1956">
              <a:solidFill>
                <a:schemeClr val="bg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815259" y="1402252"/>
            <a:ext cx="728133" cy="626533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2489" b="1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</a:t>
            </a:r>
            <a:endParaRPr lang="ja-JP" altLang="en-US" sz="2489" b="1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0" name="下矢印 9"/>
          <p:cNvSpPr/>
          <p:nvPr/>
        </p:nvSpPr>
        <p:spPr>
          <a:xfrm>
            <a:off x="5957924" y="3956132"/>
            <a:ext cx="436454" cy="4382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sz="1956"/>
          </a:p>
        </p:txBody>
      </p:sp>
      <p:sp>
        <p:nvSpPr>
          <p:cNvPr id="12" name="角丸四角形 11"/>
          <p:cNvSpPr/>
          <p:nvPr/>
        </p:nvSpPr>
        <p:spPr>
          <a:xfrm>
            <a:off x="5313319" y="5037836"/>
            <a:ext cx="1693332" cy="70164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956" dirty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盲検化</a:t>
            </a:r>
            <a:endParaRPr lang="en-US" altLang="ja-JP" sz="1956" dirty="0">
              <a:solidFill>
                <a:schemeClr val="bg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/>
            <a:r>
              <a:rPr lang="ja-JP" altLang="en-US" sz="1956" dirty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有 ・ 無</a:t>
            </a:r>
            <a:endParaRPr lang="en-US" altLang="ja-JP" sz="1956" dirty="0">
              <a:solidFill>
                <a:schemeClr val="bg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3" name="曲折矢印 12"/>
          <p:cNvSpPr/>
          <p:nvPr/>
        </p:nvSpPr>
        <p:spPr>
          <a:xfrm rot="5400000" flipV="1">
            <a:off x="3349237" y="4186837"/>
            <a:ext cx="1365100" cy="2266284"/>
          </a:xfrm>
          <a:prstGeom prst="bentArrow">
            <a:avLst>
              <a:gd name="adj1" fmla="val 21349"/>
              <a:gd name="adj2" fmla="val 27060"/>
              <a:gd name="adj3" fmla="val 26250"/>
              <a:gd name="adj4" fmla="val 43750"/>
            </a:avLst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sz="1956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6" name="曲折矢印 15"/>
          <p:cNvSpPr/>
          <p:nvPr/>
        </p:nvSpPr>
        <p:spPr>
          <a:xfrm rot="5400000">
            <a:off x="7544416" y="4160528"/>
            <a:ext cx="1372416" cy="2311586"/>
          </a:xfrm>
          <a:prstGeom prst="bentArrow">
            <a:avLst>
              <a:gd name="adj1" fmla="val 21349"/>
              <a:gd name="adj2" fmla="val 27060"/>
              <a:gd name="adj3" fmla="val 26250"/>
              <a:gd name="adj4" fmla="val 4375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sz="1956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6674459" y="5988855"/>
            <a:ext cx="4678523" cy="192662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sz="1956">
              <a:solidFill>
                <a:schemeClr val="bg1"/>
              </a:solidFill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6714472" y="6643860"/>
            <a:ext cx="4591673" cy="1171513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2489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4154743" y="7990895"/>
            <a:ext cx="4030132" cy="2183169"/>
          </a:xfrm>
          <a:prstGeom prst="round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956" dirty="0" smtClean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プライマリアウトカム</a:t>
            </a:r>
            <a:r>
              <a:rPr lang="ja-JP" altLang="en-US" sz="1956" dirty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</a:p>
        </p:txBody>
      </p:sp>
      <p:sp>
        <p:nvSpPr>
          <p:cNvPr id="25" name="角丸四角形 24"/>
          <p:cNvSpPr/>
          <p:nvPr/>
        </p:nvSpPr>
        <p:spPr>
          <a:xfrm>
            <a:off x="4250348" y="8613046"/>
            <a:ext cx="3823637" cy="1460526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2489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6" name="下矢印 25"/>
          <p:cNvSpPr/>
          <p:nvPr/>
        </p:nvSpPr>
        <p:spPr>
          <a:xfrm>
            <a:off x="2995935" y="7811438"/>
            <a:ext cx="568125" cy="2345356"/>
          </a:xfrm>
          <a:prstGeom prst="downArrow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ja-JP" altLang="en-US" sz="1956"/>
          </a:p>
        </p:txBody>
      </p:sp>
      <p:sp>
        <p:nvSpPr>
          <p:cNvPr id="27" name="下矢印 26"/>
          <p:cNvSpPr/>
          <p:nvPr/>
        </p:nvSpPr>
        <p:spPr>
          <a:xfrm>
            <a:off x="8726905" y="7885139"/>
            <a:ext cx="552666" cy="2287561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ja-JP" altLang="en-US" sz="1956"/>
          </a:p>
        </p:txBody>
      </p:sp>
      <p:sp>
        <p:nvSpPr>
          <p:cNvPr id="28" name="角丸四角形 27"/>
          <p:cNvSpPr/>
          <p:nvPr/>
        </p:nvSpPr>
        <p:spPr>
          <a:xfrm>
            <a:off x="1138621" y="2111734"/>
            <a:ext cx="1557045" cy="54454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89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人</a:t>
            </a:r>
            <a:endParaRPr lang="ja-JP" altLang="en-US" sz="2489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1210348" y="2717948"/>
            <a:ext cx="2800686" cy="575778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2489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9" name="曲折矢印 38"/>
          <p:cNvSpPr/>
          <p:nvPr/>
        </p:nvSpPr>
        <p:spPr>
          <a:xfrm flipV="1">
            <a:off x="8897651" y="8625129"/>
            <a:ext cx="728132" cy="982132"/>
          </a:xfrm>
          <a:prstGeom prst="bentArrow">
            <a:avLst>
              <a:gd name="adj1" fmla="val 27985"/>
              <a:gd name="adj2" fmla="val 27060"/>
              <a:gd name="adj3" fmla="val 26250"/>
              <a:gd name="adj4" fmla="val 4375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sz="1956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3" name="曲折矢印 42"/>
          <p:cNvSpPr/>
          <p:nvPr/>
        </p:nvSpPr>
        <p:spPr>
          <a:xfrm rot="10800000">
            <a:off x="2639323" y="8836412"/>
            <a:ext cx="688268" cy="734249"/>
          </a:xfrm>
          <a:prstGeom prst="bentArrow">
            <a:avLst>
              <a:gd name="adj1" fmla="val 25000"/>
              <a:gd name="adj2" fmla="val 25497"/>
              <a:gd name="adj3" fmla="val 31634"/>
              <a:gd name="adj4" fmla="val 38436"/>
            </a:avLst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sz="1956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9516533" y="8103621"/>
            <a:ext cx="1802581" cy="50728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133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期間</a:t>
            </a:r>
            <a:r>
              <a:rPr lang="en-US" altLang="ja-JP" sz="2133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:</a:t>
            </a:r>
            <a:endParaRPr lang="ja-JP" altLang="en-US" sz="2133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1015854" y="8117840"/>
            <a:ext cx="1802581" cy="50728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133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期間</a:t>
            </a:r>
            <a:r>
              <a:rPr lang="en-US" altLang="ja-JP" sz="2133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:</a:t>
            </a:r>
          </a:p>
        </p:txBody>
      </p:sp>
      <p:sp>
        <p:nvSpPr>
          <p:cNvPr id="46" name="角丸四角形 45"/>
          <p:cNvSpPr/>
          <p:nvPr/>
        </p:nvSpPr>
        <p:spPr>
          <a:xfrm>
            <a:off x="2036068" y="12185456"/>
            <a:ext cx="8156432" cy="1761089"/>
          </a:xfrm>
          <a:prstGeom prst="round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956" dirty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群間差</a:t>
            </a:r>
          </a:p>
        </p:txBody>
      </p:sp>
      <p:sp>
        <p:nvSpPr>
          <p:cNvPr id="47" name="角丸四角形 46"/>
          <p:cNvSpPr/>
          <p:nvPr/>
        </p:nvSpPr>
        <p:spPr>
          <a:xfrm>
            <a:off x="2157242" y="12688838"/>
            <a:ext cx="7909806" cy="1201274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2489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1554861" y="13990214"/>
            <a:ext cx="9093200" cy="1646278"/>
          </a:xfrm>
          <a:prstGeom prst="round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956" dirty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結論</a:t>
            </a:r>
            <a:endParaRPr lang="en-US" altLang="ja-JP" sz="1956" dirty="0">
              <a:solidFill>
                <a:schemeClr val="bg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983487" y="9115692"/>
            <a:ext cx="1557045" cy="54454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89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人</a:t>
            </a:r>
            <a:endParaRPr lang="ja-JP" altLang="en-US" sz="2489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6838884" y="6030675"/>
            <a:ext cx="1557045" cy="54454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89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人</a:t>
            </a:r>
            <a:endParaRPr lang="ja-JP" altLang="en-US" sz="2489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9762069" y="9116245"/>
            <a:ext cx="1557045" cy="54454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89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人</a:t>
            </a:r>
            <a:endParaRPr lang="ja-JP" altLang="en-US" sz="2489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1652337" y="14480777"/>
            <a:ext cx="8906559" cy="1074150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2489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-3045816" y="2726302"/>
            <a:ext cx="2800686" cy="575778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2489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9" name="楕円 58"/>
          <p:cNvSpPr/>
          <p:nvPr/>
        </p:nvSpPr>
        <p:spPr>
          <a:xfrm>
            <a:off x="-1024466" y="4656887"/>
            <a:ext cx="428249" cy="3809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3200"/>
          </a:p>
        </p:txBody>
      </p:sp>
      <p:sp>
        <p:nvSpPr>
          <p:cNvPr id="60" name="楕円 59"/>
          <p:cNvSpPr/>
          <p:nvPr/>
        </p:nvSpPr>
        <p:spPr>
          <a:xfrm>
            <a:off x="-1024466" y="5092208"/>
            <a:ext cx="428249" cy="3809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3200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>
          <a:xfrm>
            <a:off x="3959185" y="15636493"/>
            <a:ext cx="4114800" cy="663040"/>
          </a:xfrm>
        </p:spPr>
        <p:txBody>
          <a:bodyPr/>
          <a:lstStyle/>
          <a:p>
            <a:r>
              <a:rPr kumimoji="1" lang="en-US" altLang="ja-JP" dirty="0" smtClean="0"/>
              <a:t>Copyright(C)Tetsuya Sugawara</a:t>
            </a:r>
            <a:endParaRPr kumimoji="1" lang="ja-JP" altLang="en-US" dirty="0"/>
          </a:p>
        </p:txBody>
      </p:sp>
      <p:sp>
        <p:nvSpPr>
          <p:cNvPr id="61" name="角丸四角形 60"/>
          <p:cNvSpPr/>
          <p:nvPr/>
        </p:nvSpPr>
        <p:spPr>
          <a:xfrm>
            <a:off x="837376" y="5321532"/>
            <a:ext cx="728133" cy="626533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2489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E</a:t>
            </a:r>
            <a:endParaRPr lang="ja-JP" altLang="en-US" sz="2489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10590981" y="5337121"/>
            <a:ext cx="728133" cy="626533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2489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</a:t>
            </a:r>
            <a:endParaRPr lang="ja-JP" altLang="en-US" sz="2489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943474" y="5995639"/>
            <a:ext cx="4678523" cy="1926620"/>
          </a:xfrm>
          <a:prstGeom prst="round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sz="1956">
              <a:solidFill>
                <a:schemeClr val="bg1"/>
              </a:solidFill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983487" y="6650644"/>
            <a:ext cx="4591673" cy="1171513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2489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1107899" y="6037459"/>
            <a:ext cx="1557045" cy="54454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89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人</a:t>
            </a:r>
            <a:endParaRPr lang="ja-JP" altLang="en-US" sz="2489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5084719" y="4394370"/>
            <a:ext cx="2150532" cy="64347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956" dirty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ランダム化</a:t>
            </a:r>
            <a:endParaRPr lang="en-US" altLang="ja-JP" sz="1956" dirty="0">
              <a:solidFill>
                <a:schemeClr val="bg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/>
            <a:r>
              <a:rPr lang="ja-JP" altLang="en-US" sz="1956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有 ・ 無</a:t>
            </a:r>
            <a:endParaRPr lang="en-US" altLang="ja-JP" sz="1956" dirty="0">
              <a:solidFill>
                <a:schemeClr val="bg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67" name="角丸四角形 66"/>
          <p:cNvSpPr/>
          <p:nvPr/>
        </p:nvSpPr>
        <p:spPr>
          <a:xfrm>
            <a:off x="3944478" y="7950731"/>
            <a:ext cx="728133" cy="626533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2489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O</a:t>
            </a:r>
            <a:endParaRPr lang="ja-JP" altLang="en-US" sz="2489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8" name="角丸四角形 67"/>
          <p:cNvSpPr/>
          <p:nvPr/>
        </p:nvSpPr>
        <p:spPr>
          <a:xfrm>
            <a:off x="6664530" y="10190200"/>
            <a:ext cx="4678523" cy="192662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sz="1956">
              <a:solidFill>
                <a:schemeClr val="bg1"/>
              </a:solidFill>
            </a:endParaRPr>
          </a:p>
        </p:txBody>
      </p:sp>
      <p:sp>
        <p:nvSpPr>
          <p:cNvPr id="69" name="角丸四角形 68"/>
          <p:cNvSpPr/>
          <p:nvPr/>
        </p:nvSpPr>
        <p:spPr>
          <a:xfrm>
            <a:off x="6704543" y="10845205"/>
            <a:ext cx="4591673" cy="1171513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2489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0" name="角丸四角形 69"/>
          <p:cNvSpPr/>
          <p:nvPr/>
        </p:nvSpPr>
        <p:spPr>
          <a:xfrm>
            <a:off x="6828955" y="10232020"/>
            <a:ext cx="1557045" cy="54454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89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人</a:t>
            </a:r>
            <a:endParaRPr lang="ja-JP" altLang="en-US" sz="2489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1" name="角丸四角形 70"/>
          <p:cNvSpPr/>
          <p:nvPr/>
        </p:nvSpPr>
        <p:spPr>
          <a:xfrm>
            <a:off x="933545" y="10196984"/>
            <a:ext cx="4678523" cy="1926620"/>
          </a:xfrm>
          <a:prstGeom prst="round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sz="1956">
              <a:solidFill>
                <a:schemeClr val="bg1"/>
              </a:solidFill>
            </a:endParaRPr>
          </a:p>
        </p:txBody>
      </p:sp>
      <p:sp>
        <p:nvSpPr>
          <p:cNvPr id="72" name="角丸四角形 71"/>
          <p:cNvSpPr/>
          <p:nvPr/>
        </p:nvSpPr>
        <p:spPr>
          <a:xfrm>
            <a:off x="973558" y="10851989"/>
            <a:ext cx="4591673" cy="1171513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2489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3" name="角丸四角形 72"/>
          <p:cNvSpPr/>
          <p:nvPr/>
        </p:nvSpPr>
        <p:spPr>
          <a:xfrm>
            <a:off x="1097970" y="10238804"/>
            <a:ext cx="1557045" cy="54454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89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人</a:t>
            </a:r>
            <a:endParaRPr lang="ja-JP" altLang="en-US" sz="2489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4" name="角丸四角形 73"/>
          <p:cNvSpPr/>
          <p:nvPr/>
        </p:nvSpPr>
        <p:spPr>
          <a:xfrm>
            <a:off x="-3045816" y="3457365"/>
            <a:ext cx="2800686" cy="575778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2489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-2961373" y="3457365"/>
            <a:ext cx="2631799" cy="545649"/>
            <a:chOff x="-3031781" y="5757300"/>
            <a:chExt cx="2631799" cy="545649"/>
          </a:xfrm>
        </p:grpSpPr>
        <p:cxnSp>
          <p:nvCxnSpPr>
            <p:cNvPr id="14" name="直線コネクタ 13"/>
            <p:cNvCxnSpPr/>
            <p:nvPr/>
          </p:nvCxnSpPr>
          <p:spPr>
            <a:xfrm>
              <a:off x="-3001025" y="5757300"/>
              <a:ext cx="2561030" cy="545649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>
            <a:xfrm flipV="1">
              <a:off x="-3031781" y="5757300"/>
              <a:ext cx="2631799" cy="545099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5851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角丸四角形 96"/>
          <p:cNvSpPr/>
          <p:nvPr/>
        </p:nvSpPr>
        <p:spPr>
          <a:xfrm>
            <a:off x="8104409" y="5996744"/>
            <a:ext cx="3505733" cy="1808757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sz="1956">
              <a:solidFill>
                <a:schemeClr val="bg1"/>
              </a:solidFill>
            </a:endParaRPr>
          </a:p>
        </p:txBody>
      </p:sp>
      <p:sp>
        <p:nvSpPr>
          <p:cNvPr id="95" name="角丸四角形 94"/>
          <p:cNvSpPr/>
          <p:nvPr/>
        </p:nvSpPr>
        <p:spPr>
          <a:xfrm>
            <a:off x="695606" y="6013269"/>
            <a:ext cx="3505733" cy="1808757"/>
          </a:xfrm>
          <a:prstGeom prst="round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sz="1956">
              <a:solidFill>
                <a:schemeClr val="bg1"/>
              </a:solidFill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815259" y="5215091"/>
            <a:ext cx="993877" cy="71934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2489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E1</a:t>
            </a:r>
          </a:p>
        </p:txBody>
      </p:sp>
      <p:sp>
        <p:nvSpPr>
          <p:cNvPr id="19" name="角丸四角形 18"/>
          <p:cNvSpPr/>
          <p:nvPr/>
        </p:nvSpPr>
        <p:spPr>
          <a:xfrm>
            <a:off x="10459572" y="5236830"/>
            <a:ext cx="993877" cy="71934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2489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</a:t>
            </a:r>
            <a:endParaRPr lang="ja-JP" altLang="en-US" sz="2489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475064" y="8125703"/>
            <a:ext cx="1545621" cy="477351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133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期間</a:t>
            </a:r>
            <a:r>
              <a:rPr lang="en-US" altLang="ja-JP" sz="2133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:</a:t>
            </a:r>
          </a:p>
        </p:txBody>
      </p:sp>
      <p:sp>
        <p:nvSpPr>
          <p:cNvPr id="49" name="角丸四角形 48"/>
          <p:cNvSpPr/>
          <p:nvPr/>
        </p:nvSpPr>
        <p:spPr>
          <a:xfrm>
            <a:off x="469288" y="9142347"/>
            <a:ext cx="1300085" cy="49701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133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人</a:t>
            </a:r>
            <a:endParaRPr lang="ja-JP" altLang="en-US" sz="2133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4427352" y="6004981"/>
            <a:ext cx="3505733" cy="1808757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sz="1956">
              <a:solidFill>
                <a:schemeClr val="bg1"/>
              </a:solidFill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4552846" y="6617080"/>
            <a:ext cx="3254743" cy="1138700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2489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4533413" y="6054483"/>
            <a:ext cx="1557045" cy="54454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89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人</a:t>
            </a:r>
            <a:endParaRPr lang="ja-JP" altLang="en-US" sz="2489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8" name="下矢印 67"/>
          <p:cNvSpPr/>
          <p:nvPr/>
        </p:nvSpPr>
        <p:spPr>
          <a:xfrm>
            <a:off x="5311936" y="7808843"/>
            <a:ext cx="556704" cy="2345356"/>
          </a:xfrm>
          <a:prstGeom prst="down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ja-JP" altLang="en-US" sz="1956" dirty="0"/>
          </a:p>
        </p:txBody>
      </p:sp>
      <p:sp>
        <p:nvSpPr>
          <p:cNvPr id="69" name="曲折矢印 68"/>
          <p:cNvSpPr/>
          <p:nvPr/>
        </p:nvSpPr>
        <p:spPr>
          <a:xfrm rot="10800000">
            <a:off x="4873172" y="8867286"/>
            <a:ext cx="772098" cy="734249"/>
          </a:xfrm>
          <a:prstGeom prst="bentArrow">
            <a:avLst>
              <a:gd name="adj1" fmla="val 25000"/>
              <a:gd name="adj2" fmla="val 25497"/>
              <a:gd name="adj3" fmla="val 31634"/>
              <a:gd name="adj4" fmla="val 38436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sz="1956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2" name="角丸四角形 71"/>
          <p:cNvSpPr/>
          <p:nvPr/>
        </p:nvSpPr>
        <p:spPr>
          <a:xfrm>
            <a:off x="3541819" y="8141190"/>
            <a:ext cx="1545621" cy="477351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133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期間</a:t>
            </a:r>
            <a:r>
              <a:rPr lang="en-US" altLang="ja-JP" sz="2133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:</a:t>
            </a:r>
            <a:endParaRPr lang="ja-JP" altLang="en-US" sz="2133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3" name="角丸四角形 72"/>
          <p:cNvSpPr/>
          <p:nvPr/>
        </p:nvSpPr>
        <p:spPr>
          <a:xfrm>
            <a:off x="3545968" y="9140048"/>
            <a:ext cx="1300085" cy="49701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133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人</a:t>
            </a:r>
            <a:endParaRPr lang="ja-JP" altLang="en-US" sz="2133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4" name="角丸四角形 73"/>
          <p:cNvSpPr/>
          <p:nvPr/>
        </p:nvSpPr>
        <p:spPr>
          <a:xfrm>
            <a:off x="10199741" y="8125703"/>
            <a:ext cx="1545621" cy="477351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133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期間</a:t>
            </a:r>
            <a:r>
              <a:rPr lang="en-US" altLang="ja-JP" sz="2133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:</a:t>
            </a:r>
            <a:endParaRPr lang="ja-JP" altLang="en-US" sz="2133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5" name="角丸四角形 74"/>
          <p:cNvSpPr/>
          <p:nvPr/>
        </p:nvSpPr>
        <p:spPr>
          <a:xfrm>
            <a:off x="10475614" y="9099377"/>
            <a:ext cx="1300085" cy="49701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133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人</a:t>
            </a:r>
            <a:endParaRPr lang="ja-JP" altLang="en-US" sz="2133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1" name="下矢印 60"/>
          <p:cNvSpPr/>
          <p:nvPr/>
        </p:nvSpPr>
        <p:spPr>
          <a:xfrm>
            <a:off x="5916458" y="5052124"/>
            <a:ext cx="530489" cy="901005"/>
          </a:xfrm>
          <a:prstGeom prst="down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ja-JP" altLang="en-US" sz="1956" dirty="0"/>
          </a:p>
        </p:txBody>
      </p:sp>
      <p:sp>
        <p:nvSpPr>
          <p:cNvPr id="70" name="角丸四角形 69"/>
          <p:cNvSpPr/>
          <p:nvPr/>
        </p:nvSpPr>
        <p:spPr>
          <a:xfrm>
            <a:off x="-3045816" y="2726302"/>
            <a:ext cx="2800686" cy="575778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2489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1" name="楕円 70"/>
          <p:cNvSpPr/>
          <p:nvPr/>
        </p:nvSpPr>
        <p:spPr>
          <a:xfrm>
            <a:off x="-1024466" y="4656887"/>
            <a:ext cx="428249" cy="3809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3200"/>
          </a:p>
        </p:txBody>
      </p:sp>
      <p:sp>
        <p:nvSpPr>
          <p:cNvPr id="76" name="楕円 75"/>
          <p:cNvSpPr/>
          <p:nvPr/>
        </p:nvSpPr>
        <p:spPr>
          <a:xfrm>
            <a:off x="-1024466" y="5092208"/>
            <a:ext cx="428249" cy="38094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3200"/>
          </a:p>
        </p:txBody>
      </p:sp>
      <p:sp>
        <p:nvSpPr>
          <p:cNvPr id="77" name="角丸四角形 76"/>
          <p:cNvSpPr/>
          <p:nvPr/>
        </p:nvSpPr>
        <p:spPr>
          <a:xfrm>
            <a:off x="-3045816" y="3457365"/>
            <a:ext cx="2800686" cy="575778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2489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78" name="グループ化 77"/>
          <p:cNvGrpSpPr/>
          <p:nvPr/>
        </p:nvGrpSpPr>
        <p:grpSpPr>
          <a:xfrm>
            <a:off x="-2961373" y="3457365"/>
            <a:ext cx="2631799" cy="545649"/>
            <a:chOff x="-3031781" y="5757300"/>
            <a:chExt cx="2631799" cy="545649"/>
          </a:xfrm>
        </p:grpSpPr>
        <p:cxnSp>
          <p:nvCxnSpPr>
            <p:cNvPr id="79" name="直線コネクタ 78"/>
            <p:cNvCxnSpPr/>
            <p:nvPr/>
          </p:nvCxnSpPr>
          <p:spPr>
            <a:xfrm>
              <a:off x="-3001025" y="5757300"/>
              <a:ext cx="2561030" cy="545649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コネクタ 79"/>
            <p:cNvCxnSpPr/>
            <p:nvPr/>
          </p:nvCxnSpPr>
          <p:spPr>
            <a:xfrm flipV="1">
              <a:off x="-3031781" y="5757300"/>
              <a:ext cx="2631799" cy="545099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テキスト ボックス 80"/>
          <p:cNvSpPr txBox="1"/>
          <p:nvPr/>
        </p:nvSpPr>
        <p:spPr>
          <a:xfrm>
            <a:off x="1809137" y="288427"/>
            <a:ext cx="78395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タイトル「　　　　　　　　　　　　」　</a:t>
            </a: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3731893" y="893684"/>
            <a:ext cx="62139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8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出典（　　　　　　　　　　　　　　　　　　　　　）</a:t>
            </a:r>
            <a:r>
              <a:rPr lang="ja-JP" altLang="en-US" sz="3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　　　　　　</a:t>
            </a:r>
            <a:r>
              <a:rPr lang="ja-JP" altLang="en-US" sz="3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</a:p>
        </p:txBody>
      </p:sp>
      <p:sp>
        <p:nvSpPr>
          <p:cNvPr id="83" name="角丸四角形 82"/>
          <p:cNvSpPr/>
          <p:nvPr/>
        </p:nvSpPr>
        <p:spPr>
          <a:xfrm>
            <a:off x="9717451" y="353488"/>
            <a:ext cx="1625602" cy="1622814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956" b="1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itchFamily="50" charset="-128"/>
              </a:rPr>
              <a:t>P</a:t>
            </a:r>
            <a:r>
              <a:rPr lang="ja-JP" altLang="en-US" sz="1956" b="1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itchFamily="50" charset="-128"/>
              </a:rPr>
              <a:t>：患者</a:t>
            </a:r>
            <a:endParaRPr lang="en-US" altLang="ja-JP" sz="1956" b="1"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メイリオ" pitchFamily="50" charset="-128"/>
            </a:endParaRPr>
          </a:p>
          <a:p>
            <a:pPr algn="ctr"/>
            <a:r>
              <a:rPr lang="en-US" altLang="ja-JP" sz="1956" b="1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itchFamily="50" charset="-128"/>
              </a:rPr>
              <a:t>E</a:t>
            </a:r>
            <a:r>
              <a:rPr lang="ja-JP" altLang="en-US" sz="1956" b="1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itchFamily="50" charset="-128"/>
              </a:rPr>
              <a:t>：介入</a:t>
            </a:r>
            <a:endParaRPr lang="en-US" altLang="ja-JP" sz="1956" b="1"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メイリオ" pitchFamily="50" charset="-128"/>
            </a:endParaRPr>
          </a:p>
          <a:p>
            <a:pPr algn="ctr"/>
            <a:r>
              <a:rPr lang="en-US" altLang="ja-JP" sz="1956" b="1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itchFamily="50" charset="-128"/>
              </a:rPr>
              <a:t>C</a:t>
            </a:r>
            <a:r>
              <a:rPr lang="ja-JP" altLang="en-US" sz="1956" b="1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itchFamily="50" charset="-128"/>
              </a:rPr>
              <a:t>：対照</a:t>
            </a:r>
            <a:endParaRPr lang="en-US" altLang="ja-JP" sz="1956" b="1"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メイリオ" pitchFamily="50" charset="-128"/>
            </a:endParaRPr>
          </a:p>
          <a:p>
            <a:pPr algn="ctr"/>
            <a:r>
              <a:rPr lang="en-US" altLang="ja-JP" sz="1956" b="1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itchFamily="50" charset="-128"/>
              </a:rPr>
              <a:t>O</a:t>
            </a:r>
            <a:r>
              <a:rPr lang="ja-JP" altLang="en-US" sz="1956" b="1"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itchFamily="50" charset="-128"/>
              </a:rPr>
              <a:t>：結果</a:t>
            </a:r>
            <a:endParaRPr lang="en-US" altLang="ja-JP" sz="1956" b="1"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メイリオ" pitchFamily="50" charset="-128"/>
            </a:endParaRPr>
          </a:p>
        </p:txBody>
      </p:sp>
      <p:sp>
        <p:nvSpPr>
          <p:cNvPr id="84" name="角丸四角形 83"/>
          <p:cNvSpPr/>
          <p:nvPr/>
        </p:nvSpPr>
        <p:spPr>
          <a:xfrm>
            <a:off x="1015854" y="2034384"/>
            <a:ext cx="10337127" cy="19042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sz="1956">
              <a:solidFill>
                <a:schemeClr val="bg1"/>
              </a:solidFill>
            </a:endParaRPr>
          </a:p>
        </p:txBody>
      </p:sp>
      <p:sp>
        <p:nvSpPr>
          <p:cNvPr id="85" name="角丸四角形 84"/>
          <p:cNvSpPr/>
          <p:nvPr/>
        </p:nvSpPr>
        <p:spPr>
          <a:xfrm>
            <a:off x="815259" y="1402252"/>
            <a:ext cx="728133" cy="626533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2489" b="1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</a:t>
            </a:r>
            <a:endParaRPr lang="ja-JP" altLang="en-US" sz="2489" b="1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7" name="角丸四角形 86"/>
          <p:cNvSpPr/>
          <p:nvPr/>
        </p:nvSpPr>
        <p:spPr>
          <a:xfrm>
            <a:off x="1138621" y="2111734"/>
            <a:ext cx="1557045" cy="54454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89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人</a:t>
            </a:r>
            <a:endParaRPr lang="ja-JP" altLang="en-US" sz="2489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8" name="角丸四角形 87"/>
          <p:cNvSpPr/>
          <p:nvPr/>
        </p:nvSpPr>
        <p:spPr>
          <a:xfrm>
            <a:off x="1210348" y="2717948"/>
            <a:ext cx="2800686" cy="575778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2489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9" name="角丸四角形 88"/>
          <p:cNvSpPr/>
          <p:nvPr/>
        </p:nvSpPr>
        <p:spPr>
          <a:xfrm>
            <a:off x="6583850" y="5037836"/>
            <a:ext cx="1693332" cy="70164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956" dirty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盲検化</a:t>
            </a:r>
            <a:endParaRPr lang="en-US" altLang="ja-JP" sz="1956" dirty="0">
              <a:solidFill>
                <a:schemeClr val="bg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/>
            <a:r>
              <a:rPr lang="ja-JP" altLang="en-US" sz="1956" dirty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有 ・ 無</a:t>
            </a:r>
            <a:endParaRPr lang="en-US" altLang="ja-JP" sz="1956" dirty="0">
              <a:solidFill>
                <a:schemeClr val="bg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91" name="曲折矢印 90"/>
          <p:cNvSpPr/>
          <p:nvPr/>
        </p:nvSpPr>
        <p:spPr>
          <a:xfrm rot="5400000">
            <a:off x="8008744" y="3792452"/>
            <a:ext cx="1372416" cy="3047738"/>
          </a:xfrm>
          <a:prstGeom prst="bentArrow">
            <a:avLst>
              <a:gd name="adj1" fmla="val 21349"/>
              <a:gd name="adj2" fmla="val 27060"/>
              <a:gd name="adj3" fmla="val 26250"/>
              <a:gd name="adj4" fmla="val 4375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sz="1956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6" name="角丸四角形 95"/>
          <p:cNvSpPr/>
          <p:nvPr/>
        </p:nvSpPr>
        <p:spPr>
          <a:xfrm>
            <a:off x="4303368" y="5223416"/>
            <a:ext cx="993877" cy="71934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2489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E2</a:t>
            </a:r>
          </a:p>
        </p:txBody>
      </p:sp>
      <p:sp>
        <p:nvSpPr>
          <p:cNvPr id="98" name="下矢印 97"/>
          <p:cNvSpPr/>
          <p:nvPr/>
        </p:nvSpPr>
        <p:spPr>
          <a:xfrm>
            <a:off x="5957924" y="3956132"/>
            <a:ext cx="436454" cy="4382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sz="1956"/>
          </a:p>
        </p:txBody>
      </p:sp>
      <p:sp>
        <p:nvSpPr>
          <p:cNvPr id="99" name="角丸四角形 98"/>
          <p:cNvSpPr/>
          <p:nvPr/>
        </p:nvSpPr>
        <p:spPr>
          <a:xfrm>
            <a:off x="5084719" y="4394370"/>
            <a:ext cx="2150532" cy="64347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956" dirty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ランダム化</a:t>
            </a:r>
            <a:endParaRPr lang="en-US" altLang="ja-JP" sz="1956" dirty="0">
              <a:solidFill>
                <a:schemeClr val="bg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/>
            <a:r>
              <a:rPr lang="ja-JP" altLang="en-US" sz="1956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有 ・ 無</a:t>
            </a:r>
            <a:endParaRPr lang="en-US" altLang="ja-JP" sz="1956" dirty="0">
              <a:solidFill>
                <a:schemeClr val="bg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00" name="曲折矢印 99"/>
          <p:cNvSpPr/>
          <p:nvPr/>
        </p:nvSpPr>
        <p:spPr>
          <a:xfrm rot="5400000" flipV="1">
            <a:off x="2894528" y="3812336"/>
            <a:ext cx="1365100" cy="3015285"/>
          </a:xfrm>
          <a:prstGeom prst="bentArrow">
            <a:avLst>
              <a:gd name="adj1" fmla="val 21349"/>
              <a:gd name="adj2" fmla="val 27060"/>
              <a:gd name="adj3" fmla="val 26250"/>
              <a:gd name="adj4" fmla="val 43750"/>
            </a:avLst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sz="1956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0" name="角丸四角形 89"/>
          <p:cNvSpPr/>
          <p:nvPr/>
        </p:nvSpPr>
        <p:spPr>
          <a:xfrm>
            <a:off x="814376" y="6609564"/>
            <a:ext cx="3254743" cy="1138700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2489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2" name="角丸四角形 91"/>
          <p:cNvSpPr/>
          <p:nvPr/>
        </p:nvSpPr>
        <p:spPr>
          <a:xfrm>
            <a:off x="8233648" y="6609564"/>
            <a:ext cx="3254743" cy="1138700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2489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3" name="角丸四角形 92"/>
          <p:cNvSpPr/>
          <p:nvPr/>
        </p:nvSpPr>
        <p:spPr>
          <a:xfrm>
            <a:off x="837375" y="6048084"/>
            <a:ext cx="1557045" cy="54454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89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人</a:t>
            </a:r>
            <a:endParaRPr lang="ja-JP" altLang="en-US" sz="2489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4" name="角丸四角形 93"/>
          <p:cNvSpPr/>
          <p:nvPr/>
        </p:nvSpPr>
        <p:spPr>
          <a:xfrm>
            <a:off x="8235371" y="6038602"/>
            <a:ext cx="1557045" cy="54454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89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人</a:t>
            </a:r>
            <a:endParaRPr lang="ja-JP" altLang="en-US" sz="2489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7" name="フッター プレースホルダー 1"/>
          <p:cNvSpPr>
            <a:spLocks noGrp="1"/>
          </p:cNvSpPr>
          <p:nvPr>
            <p:ph type="ftr" sz="quarter" idx="11"/>
          </p:nvPr>
        </p:nvSpPr>
        <p:spPr>
          <a:xfrm>
            <a:off x="3959185" y="15636493"/>
            <a:ext cx="4114800" cy="663040"/>
          </a:xfrm>
        </p:spPr>
        <p:txBody>
          <a:bodyPr/>
          <a:lstStyle/>
          <a:p>
            <a:r>
              <a:rPr kumimoji="1" lang="en-US" altLang="ja-JP" dirty="0" smtClean="0"/>
              <a:t>Copyright(C)Tetsuya Sugawara</a:t>
            </a:r>
            <a:endParaRPr kumimoji="1" lang="ja-JP" altLang="en-US" dirty="0"/>
          </a:p>
        </p:txBody>
      </p:sp>
      <p:sp>
        <p:nvSpPr>
          <p:cNvPr id="58" name="下矢印 57"/>
          <p:cNvSpPr/>
          <p:nvPr/>
        </p:nvSpPr>
        <p:spPr>
          <a:xfrm>
            <a:off x="9577136" y="7804929"/>
            <a:ext cx="552666" cy="2287561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ja-JP" altLang="en-US" sz="1956"/>
          </a:p>
        </p:txBody>
      </p:sp>
      <p:sp>
        <p:nvSpPr>
          <p:cNvPr id="59" name="曲折矢印 58"/>
          <p:cNvSpPr/>
          <p:nvPr/>
        </p:nvSpPr>
        <p:spPr>
          <a:xfrm flipV="1">
            <a:off x="9747882" y="8544919"/>
            <a:ext cx="728132" cy="982132"/>
          </a:xfrm>
          <a:prstGeom prst="bentArrow">
            <a:avLst>
              <a:gd name="adj1" fmla="val 27985"/>
              <a:gd name="adj2" fmla="val 27060"/>
              <a:gd name="adj3" fmla="val 26250"/>
              <a:gd name="adj4" fmla="val 4375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sz="1956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0" name="下矢印 59"/>
          <p:cNvSpPr/>
          <p:nvPr/>
        </p:nvSpPr>
        <p:spPr>
          <a:xfrm>
            <a:off x="2161746" y="7811438"/>
            <a:ext cx="568125" cy="2345356"/>
          </a:xfrm>
          <a:prstGeom prst="downArrow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ja-JP" altLang="en-US" sz="1956"/>
          </a:p>
        </p:txBody>
      </p:sp>
      <p:sp>
        <p:nvSpPr>
          <p:cNvPr id="65" name="曲折矢印 64"/>
          <p:cNvSpPr/>
          <p:nvPr/>
        </p:nvSpPr>
        <p:spPr>
          <a:xfrm rot="10800000">
            <a:off x="1770721" y="8836412"/>
            <a:ext cx="757095" cy="734249"/>
          </a:xfrm>
          <a:prstGeom prst="bentArrow">
            <a:avLst>
              <a:gd name="adj1" fmla="val 25000"/>
              <a:gd name="adj2" fmla="val 25497"/>
              <a:gd name="adj3" fmla="val 31634"/>
              <a:gd name="adj4" fmla="val 38436"/>
            </a:avLst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sz="1956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6058253" y="7894794"/>
            <a:ext cx="3478175" cy="2183169"/>
          </a:xfrm>
          <a:prstGeom prst="round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956" dirty="0" smtClean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プライマリアウトカム</a:t>
            </a:r>
            <a:r>
              <a:rPr lang="ja-JP" altLang="en-US" sz="1956" dirty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</a:p>
        </p:txBody>
      </p:sp>
      <p:sp>
        <p:nvSpPr>
          <p:cNvPr id="67" name="角丸四角形 66"/>
          <p:cNvSpPr/>
          <p:nvPr/>
        </p:nvSpPr>
        <p:spPr>
          <a:xfrm>
            <a:off x="6139197" y="8516945"/>
            <a:ext cx="3286342" cy="1460526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2489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01" name="角丸四角形 100"/>
          <p:cNvSpPr/>
          <p:nvPr/>
        </p:nvSpPr>
        <p:spPr>
          <a:xfrm>
            <a:off x="5905630" y="7854630"/>
            <a:ext cx="728133" cy="626533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2489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O</a:t>
            </a:r>
            <a:endParaRPr lang="ja-JP" altLang="en-US" sz="2489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02" name="角丸四角形 101"/>
          <p:cNvSpPr/>
          <p:nvPr/>
        </p:nvSpPr>
        <p:spPr>
          <a:xfrm>
            <a:off x="8104409" y="10175758"/>
            <a:ext cx="3505733" cy="1808757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sz="1956">
              <a:solidFill>
                <a:schemeClr val="bg1"/>
              </a:solidFill>
            </a:endParaRPr>
          </a:p>
        </p:txBody>
      </p:sp>
      <p:sp>
        <p:nvSpPr>
          <p:cNvPr id="103" name="角丸四角形 102"/>
          <p:cNvSpPr/>
          <p:nvPr/>
        </p:nvSpPr>
        <p:spPr>
          <a:xfrm>
            <a:off x="695606" y="10192283"/>
            <a:ext cx="3505733" cy="1808757"/>
          </a:xfrm>
          <a:prstGeom prst="round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sz="1956">
              <a:solidFill>
                <a:schemeClr val="bg1"/>
              </a:solidFill>
            </a:endParaRPr>
          </a:p>
        </p:txBody>
      </p:sp>
      <p:sp>
        <p:nvSpPr>
          <p:cNvPr id="104" name="角丸四角形 103"/>
          <p:cNvSpPr/>
          <p:nvPr/>
        </p:nvSpPr>
        <p:spPr>
          <a:xfrm>
            <a:off x="4411310" y="10183995"/>
            <a:ext cx="3505733" cy="1808757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sz="1956">
              <a:solidFill>
                <a:schemeClr val="bg1"/>
              </a:solidFill>
            </a:endParaRPr>
          </a:p>
        </p:txBody>
      </p:sp>
      <p:sp>
        <p:nvSpPr>
          <p:cNvPr id="105" name="角丸四角形 104"/>
          <p:cNvSpPr/>
          <p:nvPr/>
        </p:nvSpPr>
        <p:spPr>
          <a:xfrm>
            <a:off x="4536804" y="10796094"/>
            <a:ext cx="3254743" cy="1138700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2489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06" name="角丸四角形 105"/>
          <p:cNvSpPr/>
          <p:nvPr/>
        </p:nvSpPr>
        <p:spPr>
          <a:xfrm>
            <a:off x="4517371" y="10233497"/>
            <a:ext cx="1557045" cy="54454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89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人</a:t>
            </a:r>
            <a:endParaRPr lang="ja-JP" altLang="en-US" sz="2489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07" name="角丸四角形 106"/>
          <p:cNvSpPr/>
          <p:nvPr/>
        </p:nvSpPr>
        <p:spPr>
          <a:xfrm>
            <a:off x="814376" y="10788578"/>
            <a:ext cx="3254743" cy="1138700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2489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08" name="角丸四角形 107"/>
          <p:cNvSpPr/>
          <p:nvPr/>
        </p:nvSpPr>
        <p:spPr>
          <a:xfrm>
            <a:off x="8233648" y="10788578"/>
            <a:ext cx="3254743" cy="1138700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2489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09" name="角丸四角形 108"/>
          <p:cNvSpPr/>
          <p:nvPr/>
        </p:nvSpPr>
        <p:spPr>
          <a:xfrm>
            <a:off x="837375" y="10227098"/>
            <a:ext cx="1557045" cy="54454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89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人</a:t>
            </a:r>
            <a:endParaRPr lang="ja-JP" altLang="en-US" sz="2489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10" name="角丸四角形 109"/>
          <p:cNvSpPr/>
          <p:nvPr/>
        </p:nvSpPr>
        <p:spPr>
          <a:xfrm>
            <a:off x="8235371" y="10217616"/>
            <a:ext cx="1557045" cy="54454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89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人</a:t>
            </a:r>
            <a:endParaRPr lang="ja-JP" altLang="en-US" sz="2489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11" name="角丸四角形 110"/>
          <p:cNvSpPr/>
          <p:nvPr/>
        </p:nvSpPr>
        <p:spPr>
          <a:xfrm>
            <a:off x="2036068" y="12185456"/>
            <a:ext cx="8156432" cy="1761089"/>
          </a:xfrm>
          <a:prstGeom prst="round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956" dirty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群間差</a:t>
            </a:r>
          </a:p>
        </p:txBody>
      </p:sp>
      <p:sp>
        <p:nvSpPr>
          <p:cNvPr id="112" name="角丸四角形 111"/>
          <p:cNvSpPr/>
          <p:nvPr/>
        </p:nvSpPr>
        <p:spPr>
          <a:xfrm>
            <a:off x="2157242" y="12688838"/>
            <a:ext cx="7909806" cy="1201274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2489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13" name="角丸四角形 112"/>
          <p:cNvSpPr/>
          <p:nvPr/>
        </p:nvSpPr>
        <p:spPr>
          <a:xfrm>
            <a:off x="1554861" y="13990214"/>
            <a:ext cx="9093200" cy="1646278"/>
          </a:xfrm>
          <a:prstGeom prst="round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956" dirty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結論</a:t>
            </a:r>
            <a:endParaRPr lang="en-US" altLang="ja-JP" sz="1956" dirty="0">
              <a:solidFill>
                <a:schemeClr val="bg1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14" name="角丸四角形 113"/>
          <p:cNvSpPr/>
          <p:nvPr/>
        </p:nvSpPr>
        <p:spPr>
          <a:xfrm>
            <a:off x="1652337" y="14480777"/>
            <a:ext cx="8906559" cy="1074150"/>
          </a:xfrm>
          <a:prstGeom prst="roundRect">
            <a:avLst/>
          </a:prstGeom>
          <a:ln w="28575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altLang="ja-JP" sz="2489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342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96</Words>
  <Application>Microsoft Office PowerPoint</Application>
  <PresentationFormat>ユーザー設定</PresentationFormat>
  <Paragraphs>61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HGPｺﾞｼｯｸM</vt:lpstr>
      <vt:lpstr>HGP創英角ﾎﾟｯﾌﾟ体</vt:lpstr>
      <vt:lpstr>HG創英角ﾎﾟｯﾌﾟ体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ｋ  </dc:title>
  <dc:creator>菅原鉄矢</dc:creator>
  <cp:lastModifiedBy>菅原鉄矢</cp:lastModifiedBy>
  <cp:revision>52</cp:revision>
  <dcterms:created xsi:type="dcterms:W3CDTF">2023-01-13T22:35:52Z</dcterms:created>
  <dcterms:modified xsi:type="dcterms:W3CDTF">2023-02-07T09:09:45Z</dcterms:modified>
</cp:coreProperties>
</file>